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0"/>
  </p:notesMasterIdLst>
  <p:handoutMasterIdLst>
    <p:handoutMasterId r:id="rId31"/>
  </p:handoutMasterIdLst>
  <p:sldIdLst>
    <p:sldId id="292" r:id="rId2"/>
    <p:sldId id="257" r:id="rId3"/>
    <p:sldId id="259" r:id="rId4"/>
    <p:sldId id="281" r:id="rId5"/>
    <p:sldId id="262" r:id="rId6"/>
    <p:sldId id="365" r:id="rId7"/>
    <p:sldId id="366" r:id="rId8"/>
    <p:sldId id="368" r:id="rId9"/>
    <p:sldId id="369" r:id="rId10"/>
    <p:sldId id="370" r:id="rId11"/>
    <p:sldId id="371" r:id="rId12"/>
    <p:sldId id="342" r:id="rId13"/>
    <p:sldId id="363" r:id="rId14"/>
    <p:sldId id="359" r:id="rId15"/>
    <p:sldId id="364" r:id="rId16"/>
    <p:sldId id="367" r:id="rId17"/>
    <p:sldId id="360" r:id="rId18"/>
    <p:sldId id="378" r:id="rId19"/>
    <p:sldId id="379" r:id="rId20"/>
    <p:sldId id="372" r:id="rId21"/>
    <p:sldId id="373" r:id="rId22"/>
    <p:sldId id="374" r:id="rId23"/>
    <p:sldId id="375" r:id="rId24"/>
    <p:sldId id="380" r:id="rId25"/>
    <p:sldId id="376" r:id="rId26"/>
    <p:sldId id="377" r:id="rId27"/>
    <p:sldId id="358" r:id="rId28"/>
    <p:sldId id="381" r:id="rId29"/>
  </p:sldIdLst>
  <p:sldSz cx="9144000" cy="6858000" type="screen4x3"/>
  <p:notesSz cx="6858000" cy="9144000"/>
  <p:defaultTextStyle>
    <a:defPPr>
      <a:defRPr lang="ko-KR"/>
    </a:defPPr>
    <a:lvl1pPr algn="ctr" rtl="0" fontAlgn="base" latinLnBrk="1">
      <a:spcBef>
        <a:spcPct val="0"/>
      </a:spcBef>
      <a:spcAft>
        <a:spcPct val="0"/>
      </a:spcAft>
      <a:defRPr kumimoji="1" sz="2400" b="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sz="2400" b="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sz="2400" b="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sz="2400" b="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sz="2400" b="1" kern="1200">
        <a:solidFill>
          <a:schemeClr val="tx1"/>
        </a:solidFill>
        <a:latin typeface="굴림" pitchFamily="34" charset="-127"/>
        <a:ea typeface="굴림" pitchFamily="34" charset="-127"/>
        <a:cs typeface="+mn-cs"/>
      </a:defRPr>
    </a:lvl5pPr>
    <a:lvl6pPr marL="2286000" algn="l" defTabSz="914400" rtl="0" eaLnBrk="1" latinLnBrk="0" hangingPunct="1">
      <a:defRPr kumimoji="1" sz="2400" b="1" kern="1200">
        <a:solidFill>
          <a:schemeClr val="tx1"/>
        </a:solidFill>
        <a:latin typeface="굴림" pitchFamily="34" charset="-127"/>
        <a:ea typeface="굴림" pitchFamily="34" charset="-127"/>
        <a:cs typeface="+mn-cs"/>
      </a:defRPr>
    </a:lvl6pPr>
    <a:lvl7pPr marL="2743200" algn="l" defTabSz="914400" rtl="0" eaLnBrk="1" latinLnBrk="0" hangingPunct="1">
      <a:defRPr kumimoji="1" sz="2400" b="1" kern="1200">
        <a:solidFill>
          <a:schemeClr val="tx1"/>
        </a:solidFill>
        <a:latin typeface="굴림" pitchFamily="34" charset="-127"/>
        <a:ea typeface="굴림" pitchFamily="34" charset="-127"/>
        <a:cs typeface="+mn-cs"/>
      </a:defRPr>
    </a:lvl7pPr>
    <a:lvl8pPr marL="3200400" algn="l" defTabSz="914400" rtl="0" eaLnBrk="1" latinLnBrk="0" hangingPunct="1">
      <a:defRPr kumimoji="1" sz="2400" b="1" kern="1200">
        <a:solidFill>
          <a:schemeClr val="tx1"/>
        </a:solidFill>
        <a:latin typeface="굴림" pitchFamily="34" charset="-127"/>
        <a:ea typeface="굴림" pitchFamily="34" charset="-127"/>
        <a:cs typeface="+mn-cs"/>
      </a:defRPr>
    </a:lvl8pPr>
    <a:lvl9pPr marL="3657600" algn="l" defTabSz="914400" rtl="0" eaLnBrk="1" latinLnBrk="0" hangingPunct="1">
      <a:defRPr kumimoji="1" sz="2400" b="1" kern="1200">
        <a:solidFill>
          <a:schemeClr val="tx1"/>
        </a:solidFill>
        <a:latin typeface="굴림" pitchFamily="34" charset="-127"/>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6699FF"/>
    <a:srgbClr val="1C1C1C"/>
    <a:srgbClr val="006666"/>
    <a:srgbClr val="008000"/>
    <a:srgbClr val="0047D6"/>
    <a:srgbClr val="B40000"/>
    <a:srgbClr val="CC3300"/>
    <a:srgbClr val="DCB200"/>
    <a:srgbClr val="00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7667" autoAdjust="0"/>
  </p:normalViewPr>
  <p:slideViewPr>
    <p:cSldViewPr>
      <p:cViewPr>
        <p:scale>
          <a:sx n="64" d="100"/>
          <a:sy n="64" d="100"/>
        </p:scale>
        <p:origin x="-990" y="-3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3.xml"/><Relationship Id="rId7"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5.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굴림" pitchFamily="50" charset="-127"/>
                <a:ea typeface="굴림" pitchFamily="50" charset="-127"/>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굴림" pitchFamily="50" charset="-127"/>
                <a:ea typeface="굴림" pitchFamily="50" charset="-127"/>
              </a:defRPr>
            </a:lvl1pPr>
          </a:lstStyle>
          <a:p>
            <a:pPr>
              <a:defRPr/>
            </a:pPr>
            <a:fld id="{20A825EF-3FBE-4DF0-A0DB-D241F1FA9E2C}" type="datetimeFigureOut">
              <a:rPr lang="en-US"/>
              <a:pPr>
                <a:defRPr/>
              </a:pPr>
              <a:t>4/26/2015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굴림" pitchFamily="50" charset="-127"/>
                <a:ea typeface="굴림" pitchFamily="50" charset="-127"/>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굴림" pitchFamily="50" charset="-127"/>
                <a:ea typeface="굴림" pitchFamily="50" charset="-127"/>
              </a:defRPr>
            </a:lvl1pPr>
          </a:lstStyle>
          <a:p>
            <a:pPr>
              <a:defRPr/>
            </a:pPr>
            <a:fld id="{BACBF632-F7FE-4745-AE17-A3E6E9505B20}" type="slidenum">
              <a:rPr lang="en-US"/>
              <a:pPr>
                <a:defRPr/>
              </a:pPr>
              <a:t>‹N›</a:t>
            </a:fld>
            <a:endParaRPr lang="en-US"/>
          </a:p>
        </p:txBody>
      </p:sp>
    </p:spTree>
    <p:extLst>
      <p:ext uri="{BB962C8B-B14F-4D97-AF65-F5344CB8AC3E}">
        <p14:creationId xmlns:p14="http://schemas.microsoft.com/office/powerpoint/2010/main" xmlns="" val="3914073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7626860-729C-46AF-8FBF-536CFD154187}" type="datetimeFigureOut">
              <a:rPr lang="en-US"/>
              <a:pPr>
                <a:defRPr/>
              </a:pPr>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D052961-852B-4CD9-B139-4AA94D5FF89A}" type="slidenum">
              <a:rPr lang="en-US"/>
              <a:pPr>
                <a:defRPr/>
              </a:pPr>
              <a:t>‹N›</a:t>
            </a:fld>
            <a:endParaRPr lang="en-US"/>
          </a:p>
        </p:txBody>
      </p:sp>
    </p:spTree>
    <p:extLst>
      <p:ext uri="{BB962C8B-B14F-4D97-AF65-F5344CB8AC3E}">
        <p14:creationId xmlns:p14="http://schemas.microsoft.com/office/powerpoint/2010/main" xmlns="" val="2251065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Parliamentary_syste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Unicameral"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Latvian_SSR" TargetMode="External"/><Relationship Id="rId13" Type="http://schemas.openxmlformats.org/officeDocument/2006/relationships/hyperlink" Target="http://en.wikipedia.org/wiki/Independence" TargetMode="External"/><Relationship Id="rId3" Type="http://schemas.openxmlformats.org/officeDocument/2006/relationships/hyperlink" Target="http://en.wikipedia.org/wiki/World_War_I" TargetMode="External"/><Relationship Id="rId7" Type="http://schemas.openxmlformats.org/officeDocument/2006/relationships/hyperlink" Target="http://en.wikipedia.org/wiki/Estonian_SSR" TargetMode="External"/><Relationship Id="rId12" Type="http://schemas.openxmlformats.org/officeDocument/2006/relationships/hyperlink" Target="http://en.wikipedia.org/wiki/Baltic_Way"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Bolshevist_Russia" TargetMode="External"/><Relationship Id="rId11" Type="http://schemas.openxmlformats.org/officeDocument/2006/relationships/hyperlink" Target="http://en.wikipedia.org/wiki/Singing_revolution" TargetMode="External"/><Relationship Id="rId5" Type="http://schemas.openxmlformats.org/officeDocument/2006/relationships/hyperlink" Target="http://en.wikipedia.org/wiki/Freikorps" TargetMode="External"/><Relationship Id="rId10" Type="http://schemas.openxmlformats.org/officeDocument/2006/relationships/hyperlink" Target="http://en.wikipedia.org/wiki/Nazi_Germany" TargetMode="External"/><Relationship Id="rId4" Type="http://schemas.openxmlformats.org/officeDocument/2006/relationships/hyperlink" Target="http://en.wikipedia.org/wiki/Independence_war" TargetMode="External"/><Relationship Id="rId9" Type="http://schemas.openxmlformats.org/officeDocument/2006/relationships/hyperlink" Target="http://en.wikipedia.org/wiki/Lithuanian_SS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None/>
            </a:pPr>
            <a:endParaRPr lang="en-US" dirty="0" smtClean="0"/>
          </a:p>
        </p:txBody>
      </p:sp>
      <p:sp>
        <p:nvSpPr>
          <p:cNvPr id="4" name="Slide Number Placeholder 3"/>
          <p:cNvSpPr>
            <a:spLocks noGrp="1"/>
          </p:cNvSpPr>
          <p:nvPr>
            <p:ph type="sldNum" sz="quarter" idx="10"/>
          </p:nvPr>
        </p:nvSpPr>
        <p:spPr/>
        <p:txBody>
          <a:bodyPr/>
          <a:lstStyle/>
          <a:p>
            <a:pPr>
              <a:defRPr/>
            </a:pPr>
            <a:fld id="{8D052961-852B-4CD9-B139-4AA94D5FF89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Tartu </a:t>
            </a:r>
            <a:r>
              <a:rPr lang="en-US" b="0" dirty="0" smtClean="0"/>
              <a:t>is</a:t>
            </a:r>
            <a:r>
              <a:rPr lang="en-US" b="0" baseline="0" dirty="0" smtClean="0"/>
              <a:t> Estonia’s second largest city with a population of about 100,000 people.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It is known by locals as E</a:t>
            </a:r>
            <a:r>
              <a:rPr lang="en-US" b="0" dirty="0" smtClean="0">
                <a:solidFill>
                  <a:srgbClr val="002060"/>
                </a:solidFill>
              </a:rPr>
              <a:t>stonia's </a:t>
            </a:r>
            <a:r>
              <a:rPr lang="en-US" dirty="0" smtClean="0"/>
              <a:t>spiritual capital as the Locals talk about a special Tartu </a:t>
            </a:r>
            <a:r>
              <a:rPr lang="en-US" i="1" dirty="0" err="1" smtClean="0"/>
              <a:t>vaim</a:t>
            </a:r>
            <a:r>
              <a:rPr lang="en-US" dirty="0" smtClean="0"/>
              <a:t> (spirit) inhabiting its 19th-century streets, old wooden houses, green parks and peaceful riverfront.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Small and quaint, with the quietly flowing </a:t>
            </a:r>
            <a:r>
              <a:rPr lang="en-US" dirty="0" err="1" smtClean="0"/>
              <a:t>Emajõgi</a:t>
            </a:r>
            <a:r>
              <a:rPr lang="en-US" dirty="0" smtClean="0"/>
              <a:t> River running through it.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Tartu is also Estonia’s premier university town, with students making up nearly one-fifth of the population.  It is</a:t>
            </a:r>
            <a:r>
              <a:rPr lang="en-US" baseline="0" dirty="0" smtClean="0"/>
              <a:t> home to Estonia’s oldest university.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The city escaped</a:t>
            </a:r>
            <a:r>
              <a:rPr lang="en-US" baseline="0" dirty="0" smtClean="0"/>
              <a:t> much of the “</a:t>
            </a:r>
            <a:r>
              <a:rPr lang="en-US" baseline="0" dirty="0" err="1" smtClean="0"/>
              <a:t>Russionization</a:t>
            </a:r>
            <a:r>
              <a:rPr lang="en-US" baseline="0" dirty="0" smtClean="0"/>
              <a:t>” that occurred in other cities in Estonia.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Today, there are many </a:t>
            </a:r>
            <a:r>
              <a:rPr lang="en-US" baseline="0" dirty="0" err="1" smtClean="0"/>
              <a:t>gallaries</a:t>
            </a:r>
            <a:r>
              <a:rPr lang="en-US" baseline="0" dirty="0" smtClean="0"/>
              <a:t>, museums and cafes.</a:t>
            </a:r>
            <a:endParaRPr lang="en-US" dirty="0"/>
          </a:p>
        </p:txBody>
      </p:sp>
      <p:sp>
        <p:nvSpPr>
          <p:cNvPr id="4" name="Slide Number Placeholder 3"/>
          <p:cNvSpPr>
            <a:spLocks noGrp="1"/>
          </p:cNvSpPr>
          <p:nvPr>
            <p:ph type="sldNum" sz="quarter" idx="10"/>
          </p:nvPr>
        </p:nvSpPr>
        <p:spPr/>
        <p:txBody>
          <a:bodyPr/>
          <a:lstStyle/>
          <a:p>
            <a:pPr>
              <a:defRPr/>
            </a:pPr>
            <a:fld id="{8D052961-852B-4CD9-B139-4AA94D5FF89A}"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smtClean="0"/>
          </a:p>
        </p:txBody>
      </p:sp>
      <p:sp>
        <p:nvSpPr>
          <p:cNvPr id="4" name="Slide Number Placeholder 3"/>
          <p:cNvSpPr>
            <a:spLocks noGrp="1"/>
          </p:cNvSpPr>
          <p:nvPr>
            <p:ph type="sldNum" sz="quarter" idx="5"/>
          </p:nvPr>
        </p:nvSpPr>
        <p:spPr/>
        <p:txBody>
          <a:bodyPr/>
          <a:lstStyle/>
          <a:p>
            <a:fld id="{F750C8B2-93E2-49CE-A101-354976793143}"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The </a:t>
            </a:r>
            <a:r>
              <a:rPr lang="en-US" b="1" dirty="0" err="1" smtClean="0"/>
              <a:t>Curonian</a:t>
            </a:r>
            <a:r>
              <a:rPr lang="en-US" b="1" dirty="0" smtClean="0"/>
              <a:t> Spit </a:t>
            </a:r>
            <a:r>
              <a:rPr lang="en-US" dirty="0" smtClean="0"/>
              <a:t>is a 60-mile long strip of land and sand</a:t>
            </a:r>
            <a:r>
              <a:rPr lang="en-US" baseline="0" dirty="0" smtClean="0"/>
              <a:t> dunes lying between the Baltic Sea on its west and the </a:t>
            </a:r>
            <a:r>
              <a:rPr lang="en-US" baseline="0" dirty="0" err="1" smtClean="0"/>
              <a:t>Curonian</a:t>
            </a:r>
            <a:r>
              <a:rPr lang="en-US" baseline="0" dirty="0" smtClean="0"/>
              <a:t> Lagoon on the east.</a:t>
            </a:r>
          </a:p>
          <a:p>
            <a:endParaRPr lang="en-US" baseline="0" dirty="0" smtClean="0"/>
          </a:p>
          <a:p>
            <a:r>
              <a:rPr lang="en-US" baseline="0" dirty="0" smtClean="0"/>
              <a:t>It was formed 5,000 years ago and is currently a National Park and a UNESCO world heritage site.</a:t>
            </a:r>
          </a:p>
          <a:p>
            <a:endParaRPr lang="en-US" baseline="0" dirty="0" smtClean="0"/>
          </a:p>
          <a:p>
            <a:r>
              <a:rPr lang="en-US" baseline="0" dirty="0" smtClean="0"/>
              <a:t>In the 9</a:t>
            </a:r>
            <a:r>
              <a:rPr lang="en-US" baseline="30000" dirty="0" smtClean="0"/>
              <a:t>th</a:t>
            </a:r>
            <a:r>
              <a:rPr lang="en-US" baseline="0" dirty="0" smtClean="0"/>
              <a:t> thru 11</a:t>
            </a:r>
            <a:r>
              <a:rPr lang="en-US" baseline="30000" dirty="0" smtClean="0"/>
              <a:t>th</a:t>
            </a:r>
            <a:r>
              <a:rPr lang="en-US" baseline="0" dirty="0" smtClean="0"/>
              <a:t> centuries, it was a major </a:t>
            </a:r>
            <a:r>
              <a:rPr lang="en-US" baseline="0" dirty="0" err="1" smtClean="0"/>
              <a:t>pegan</a:t>
            </a:r>
            <a:r>
              <a:rPr lang="en-US" baseline="0" dirty="0" smtClean="0"/>
              <a:t> center.</a:t>
            </a:r>
          </a:p>
          <a:p>
            <a:endParaRPr lang="en-US" baseline="0" dirty="0" smtClean="0"/>
          </a:p>
          <a:p>
            <a:r>
              <a:rPr lang="en-US" baseline="0" dirty="0" smtClean="0"/>
              <a:t>It is part Russian and part Lithuanian territory – 2 Russian and 7 Lithuanian settlements.</a:t>
            </a:r>
          </a:p>
          <a:p>
            <a:endParaRPr lang="en-US" baseline="0" dirty="0" smtClean="0"/>
          </a:p>
          <a:p>
            <a:r>
              <a:rPr lang="en-US" baseline="0" dirty="0" smtClean="0"/>
              <a:t>Today, visitors are attracted by its quietness, cleanliness and relaxing atmosphere with unique landscape.</a:t>
            </a:r>
          </a:p>
          <a:p>
            <a:endParaRPr lang="en-US" baseline="0" dirty="0" smtClean="0"/>
          </a:p>
          <a:p>
            <a:r>
              <a:rPr lang="en-US" baseline="0" dirty="0" smtClean="0"/>
              <a:t>It has the highest moving sand dunes in Europe (some 200 feet high)</a:t>
            </a:r>
            <a:endParaRPr lang="en-US" dirty="0"/>
          </a:p>
        </p:txBody>
      </p:sp>
      <p:sp>
        <p:nvSpPr>
          <p:cNvPr id="4" name="Slide Number Placeholder 3"/>
          <p:cNvSpPr>
            <a:spLocks noGrp="1"/>
          </p:cNvSpPr>
          <p:nvPr>
            <p:ph type="sldNum" sz="quarter" idx="10"/>
          </p:nvPr>
        </p:nvSpPr>
        <p:spPr/>
        <p:txBody>
          <a:bodyPr/>
          <a:lstStyle/>
          <a:p>
            <a:pPr>
              <a:defRPr/>
            </a:pPr>
            <a:fld id="{8D052961-852B-4CD9-B139-4AA94D5FF89A}"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Tx/>
              <a:buNone/>
            </a:pPr>
            <a:r>
              <a:rPr lang="en-US" dirty="0" smtClean="0"/>
              <a:t>COUNTRIES AND THEIR CAPITALS</a:t>
            </a:r>
          </a:p>
          <a:p>
            <a:pPr>
              <a:buFontTx/>
              <a:buChar char="-"/>
            </a:pPr>
            <a:endParaRPr lang="en-US" baseline="0" dirty="0" smtClean="0"/>
          </a:p>
          <a:p>
            <a:pPr>
              <a:buFontTx/>
              <a:buChar char="-"/>
            </a:pPr>
            <a:r>
              <a:rPr lang="en-US" baseline="0" dirty="0" smtClean="0"/>
              <a:t>  The people comprising the Baltic States have together inhabited the region for millennia, although not always peacefully.</a:t>
            </a:r>
          </a:p>
          <a:p>
            <a:pPr>
              <a:buFontTx/>
              <a:buChar char="-"/>
            </a:pPr>
            <a:endParaRPr lang="en-US" baseline="0" dirty="0" smtClean="0"/>
          </a:p>
          <a:p>
            <a:pPr>
              <a:buFontTx/>
              <a:buChar char="-"/>
            </a:pPr>
            <a:r>
              <a:rPr lang="en-US" baseline="0" dirty="0" smtClean="0"/>
              <a:t>  Estonia was ruled for many centuries by Danish, Swedish, German and Russian factions.</a:t>
            </a:r>
          </a:p>
          <a:p>
            <a:pPr>
              <a:buFontTx/>
              <a:buChar char="-"/>
            </a:pPr>
            <a:endParaRPr lang="en-US" baseline="0" dirty="0" smtClean="0"/>
          </a:p>
          <a:p>
            <a:pPr>
              <a:buFontTx/>
              <a:buChar char="-"/>
            </a:pPr>
            <a:r>
              <a:rPr lang="en-US" baseline="0" dirty="0" smtClean="0"/>
              <a:t>  Latvia was also controlled for many centuries by different factions – including the Russian Empire of Catherine the Great (1729-1796).</a:t>
            </a:r>
          </a:p>
          <a:p>
            <a:pPr>
              <a:buFontTx/>
              <a:buChar char="-"/>
            </a:pPr>
            <a:endParaRPr lang="en-US" baseline="0" dirty="0" smtClean="0"/>
          </a:p>
          <a:p>
            <a:pPr>
              <a:buFontTx/>
              <a:buChar char="-"/>
            </a:pPr>
            <a:r>
              <a:rPr lang="en-US" baseline="0" dirty="0" smtClean="0"/>
              <a:t>  Lithuania was once a powerful force in medieval Europe but has suffered from the tragic impact of a German Invasion and almost 60 years of failed communist rule.  </a:t>
            </a:r>
          </a:p>
          <a:p>
            <a:pPr>
              <a:buFontTx/>
              <a:buChar char="-"/>
            </a:pPr>
            <a:endParaRPr lang="en-US" baseline="0" dirty="0" smtClean="0"/>
          </a:p>
          <a:p>
            <a:pPr>
              <a:buFontTx/>
              <a:buChar char="-"/>
            </a:pPr>
            <a:r>
              <a:rPr lang="en-US" baseline="0" dirty="0" smtClean="0"/>
              <a:t>  In recent history all three countries were subsumed within the former Soviet Union during the Cold War (after WWII to 1991) and were “</a:t>
            </a:r>
            <a:r>
              <a:rPr lang="en-US" baseline="0" dirty="0" err="1" smtClean="0"/>
              <a:t>Russionized</a:t>
            </a:r>
            <a:r>
              <a:rPr lang="en-US" baseline="0" dirty="0" smtClean="0"/>
              <a:t>”.</a:t>
            </a:r>
          </a:p>
          <a:p>
            <a:pPr>
              <a:buFontTx/>
              <a:buChar char="-"/>
            </a:pPr>
            <a:endParaRPr lang="en-US" baseline="0" dirty="0" smtClean="0"/>
          </a:p>
          <a:p>
            <a:pPr>
              <a:buFontTx/>
              <a:buChar char="-"/>
            </a:pPr>
            <a:r>
              <a:rPr lang="en-US" baseline="0" dirty="0" smtClean="0"/>
              <a:t>In 1991, the former Soviet Union released collapsed and released its grip on the Baltic States, thus separating the Communist Block from Northern Europe.  The three countries promptly declared their independence and are now proud members of the European Union and the North Atlantic Treaty Organization (NATO).</a:t>
            </a:r>
          </a:p>
          <a:p>
            <a:pPr>
              <a:buFontTx/>
              <a:buChar char="-"/>
            </a:pPr>
            <a:endParaRPr lang="en-US" baseline="0" dirty="0" smtClean="0"/>
          </a:p>
          <a:p>
            <a:pPr>
              <a:buFontTx/>
              <a:buChar char="-"/>
            </a:pPr>
            <a:endParaRPr lang="en-US" baseline="0" dirty="0" smtClean="0"/>
          </a:p>
          <a:p>
            <a:pPr>
              <a:buFontTx/>
              <a:buChar char="-"/>
            </a:pPr>
            <a:endParaRPr lang="en-US" baseline="0" dirty="0" smtClean="0"/>
          </a:p>
          <a:p>
            <a:pPr>
              <a:buFontTx/>
              <a:buNone/>
            </a:pPr>
            <a:endParaRPr lang="en-US" baseline="0" dirty="0" smtClean="0"/>
          </a:p>
          <a:p>
            <a:pPr>
              <a:buFontTx/>
              <a:buNone/>
            </a:pPr>
            <a:endParaRPr lang="en-US" dirty="0"/>
          </a:p>
        </p:txBody>
      </p:sp>
      <p:sp>
        <p:nvSpPr>
          <p:cNvPr id="4" name="Slide Number Placeholder 3"/>
          <p:cNvSpPr>
            <a:spLocks noGrp="1"/>
          </p:cNvSpPr>
          <p:nvPr>
            <p:ph type="sldNum" sz="quarter" idx="10"/>
          </p:nvPr>
        </p:nvSpPr>
        <p:spPr/>
        <p:txBody>
          <a:bodyPr/>
          <a:lstStyle/>
          <a:p>
            <a:pPr>
              <a:defRPr/>
            </a:pPr>
            <a:fld id="{8D052961-852B-4CD9-B139-4AA94D5FF89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GENERAL</a:t>
            </a:r>
            <a:r>
              <a:rPr lang="en-US" baseline="0" dirty="0" smtClean="0"/>
              <a:t> INFORMATION</a:t>
            </a:r>
            <a:endParaRPr lang="en-US" dirty="0" smtClean="0"/>
          </a:p>
          <a:p>
            <a:endParaRPr lang="en-US" dirty="0" smtClean="0"/>
          </a:p>
          <a:p>
            <a:r>
              <a:rPr lang="en-US" dirty="0" smtClean="0"/>
              <a:t>--  Area</a:t>
            </a:r>
            <a:r>
              <a:rPr lang="en-US" baseline="0" dirty="0" smtClean="0"/>
              <a:t> of California is 164,000 sq miles (Baltic States total is 67,000 sq miles or 40% as large as California).</a:t>
            </a:r>
          </a:p>
          <a:p>
            <a:endParaRPr lang="en-US" baseline="0" dirty="0" smtClean="0"/>
          </a:p>
          <a:p>
            <a:r>
              <a:rPr lang="en-US" baseline="0" dirty="0" smtClean="0"/>
              <a:t>--  Population of California is 37 million Vs 7 million (Baltic States has about 20% of the population of California).</a:t>
            </a:r>
          </a:p>
          <a:p>
            <a:endParaRPr lang="en-US" baseline="0" dirty="0" smtClean="0"/>
          </a:p>
          <a:p>
            <a:r>
              <a:rPr lang="en-US" baseline="0" dirty="0" smtClean="0"/>
              <a:t>--  California’s Gross State Product is $1.8 trillion Vs. $1.1 million for the Baltic States.   Baltic States (6% of California’s GSP).  But, remember that California has the 8</a:t>
            </a:r>
            <a:r>
              <a:rPr lang="en-US" baseline="30000" dirty="0" smtClean="0"/>
              <a:t>th</a:t>
            </a:r>
            <a:r>
              <a:rPr lang="en-US" baseline="0" dirty="0" smtClean="0"/>
              <a:t> largest economy in the world.</a:t>
            </a:r>
          </a:p>
          <a:p>
            <a:endParaRPr lang="en-US" baseline="0" dirty="0" smtClean="0"/>
          </a:p>
        </p:txBody>
      </p:sp>
      <p:sp>
        <p:nvSpPr>
          <p:cNvPr id="4" name="Slide Number Placeholder 3"/>
          <p:cNvSpPr>
            <a:spLocks noGrp="1"/>
          </p:cNvSpPr>
          <p:nvPr>
            <p:ph type="sldNum" sz="quarter" idx="10"/>
          </p:nvPr>
        </p:nvSpPr>
        <p:spPr/>
        <p:txBody>
          <a:bodyPr/>
          <a:lstStyle/>
          <a:p>
            <a:pPr>
              <a:defRPr/>
            </a:pPr>
            <a:fld id="{8D052961-852B-4CD9-B139-4AA94D5FF89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GOVERNMENT,</a:t>
            </a:r>
            <a:r>
              <a:rPr lang="en-US" baseline="0" dirty="0" smtClean="0"/>
              <a:t> </a:t>
            </a:r>
            <a:r>
              <a:rPr lang="en-US" dirty="0" smtClean="0"/>
              <a:t>CURRENCY, LANGUAGE AND RELIGION</a:t>
            </a:r>
          </a:p>
          <a:p>
            <a:endParaRPr lang="en-US" dirty="0" smtClean="0"/>
          </a:p>
          <a:p>
            <a:r>
              <a:rPr lang="en-US" dirty="0" smtClean="0"/>
              <a:t>--All three countries are </a:t>
            </a:r>
            <a:r>
              <a:rPr lang="en-US" dirty="0" smtClean="0">
                <a:hlinkClick r:id="rId3" action="ppaction://hlinkfile" tooltip="Parliamentary system"/>
              </a:rPr>
              <a:t>parliamentary democracies</a:t>
            </a:r>
            <a:r>
              <a:rPr lang="en-US" dirty="0" smtClean="0"/>
              <a:t> (i.e., the political power is held by an elected parliament representing the people) , which have </a:t>
            </a:r>
            <a:r>
              <a:rPr lang="en-US" dirty="0" smtClean="0">
                <a:hlinkClick r:id="rId4" action="ppaction://hlinkfile" tooltip="Unicameral"/>
              </a:rPr>
              <a:t>unicameral</a:t>
            </a:r>
            <a:r>
              <a:rPr lang="en-US" dirty="0" smtClean="0"/>
              <a:t> parliaments that are elected by popular vote to serve four-year terms </a:t>
            </a:r>
          </a:p>
          <a:p>
            <a:endParaRPr lang="en-US" dirty="0" smtClean="0"/>
          </a:p>
          <a:p>
            <a:r>
              <a:rPr lang="en-US" dirty="0" smtClean="0"/>
              <a:t>In Latvia and Estonia, the President is elected by parliament.</a:t>
            </a:r>
          </a:p>
          <a:p>
            <a:endParaRPr lang="en-US" dirty="0" smtClean="0"/>
          </a:p>
          <a:p>
            <a:r>
              <a:rPr lang="en-US" dirty="0" smtClean="0"/>
              <a:t>In</a:t>
            </a:r>
            <a:r>
              <a:rPr lang="en-US" baseline="0" dirty="0" smtClean="0"/>
              <a:t> </a:t>
            </a:r>
            <a:r>
              <a:rPr lang="en-US" dirty="0" smtClean="0"/>
              <a:t>Lithuania, the President is elected by popular vote.</a:t>
            </a:r>
          </a:p>
          <a:p>
            <a:endParaRPr lang="en-US" dirty="0" smtClean="0"/>
          </a:p>
          <a:p>
            <a:endParaRPr lang="en-US" dirty="0" smtClean="0"/>
          </a:p>
          <a:p>
            <a:r>
              <a:rPr lang="en-US" dirty="0" smtClean="0"/>
              <a:t>--</a:t>
            </a:r>
            <a:r>
              <a:rPr lang="en-US" baseline="0" dirty="0" smtClean="0"/>
              <a:t>  Each state currently has its own currency.  So, traveling from country to country requires exchanging money for local currency.</a:t>
            </a:r>
            <a:endParaRPr lang="en-US" dirty="0" smtClean="0"/>
          </a:p>
          <a:p>
            <a:endParaRPr lang="en-US" dirty="0" smtClean="0"/>
          </a:p>
          <a:p>
            <a:r>
              <a:rPr lang="en-US" dirty="0" smtClean="0"/>
              <a:t>--</a:t>
            </a:r>
            <a:r>
              <a:rPr lang="en-US" baseline="0" dirty="0" smtClean="0"/>
              <a:t>  The Estonian language belongs to the Finno-Ugric languages (close ties to the Finnish language).</a:t>
            </a:r>
          </a:p>
          <a:p>
            <a:endParaRPr lang="en-US" baseline="0" dirty="0" smtClean="0"/>
          </a:p>
          <a:p>
            <a:r>
              <a:rPr lang="en-US" baseline="0" dirty="0" smtClean="0"/>
              <a:t>--  </a:t>
            </a:r>
            <a:r>
              <a:rPr lang="en-US" dirty="0" smtClean="0"/>
              <a:t>Latvian</a:t>
            </a:r>
            <a:r>
              <a:rPr lang="en-US" baseline="0" dirty="0" smtClean="0"/>
              <a:t> and Lithuanian languages belong to the Indo-European languages.</a:t>
            </a:r>
          </a:p>
          <a:p>
            <a:endParaRPr lang="en-US" baseline="0" dirty="0" smtClean="0"/>
          </a:p>
          <a:p>
            <a:r>
              <a:rPr lang="en-US" baseline="0" dirty="0" smtClean="0"/>
              <a:t>--  The Russian language is spoken in all three countries as a consequence of these countries having been absorbed into the Soviet Union at one point.  Between ¼ and 1/3</a:t>
            </a:r>
            <a:r>
              <a:rPr lang="en-US" baseline="30000" dirty="0" smtClean="0"/>
              <a:t>rd</a:t>
            </a:r>
            <a:r>
              <a:rPr lang="en-US" baseline="0" dirty="0" smtClean="0"/>
              <a:t> of the population of Estonia and Latvia are Russian immigrants.</a:t>
            </a:r>
          </a:p>
          <a:p>
            <a:endParaRPr lang="en-US" baseline="0" dirty="0" smtClean="0"/>
          </a:p>
          <a:p>
            <a:r>
              <a:rPr lang="en-US" baseline="0" dirty="0" smtClean="0"/>
              <a:t>-- German is spoken in Estonia and Latvia due to the long period of Germanic domination, starting in the Middle Ages.</a:t>
            </a:r>
          </a:p>
          <a:p>
            <a:endParaRPr lang="en-US" baseline="0" dirty="0" smtClean="0"/>
          </a:p>
          <a:p>
            <a:r>
              <a:rPr lang="en-US" baseline="0" dirty="0" smtClean="0"/>
              <a:t>-- In Estonia and Latvia, Lutheran is the faith most widely practiced, followed by Catholic and Russian Orthodox.  In Lithuania, Catholic is the predominant language, followed by Russian Orthodox and then Lutheran.</a:t>
            </a:r>
          </a:p>
          <a:p>
            <a:endParaRPr lang="en-US" baseline="0" dirty="0" smtClean="0"/>
          </a:p>
        </p:txBody>
      </p:sp>
      <p:sp>
        <p:nvSpPr>
          <p:cNvPr id="4" name="Slide Number Placeholder 3"/>
          <p:cNvSpPr>
            <a:spLocks noGrp="1"/>
          </p:cNvSpPr>
          <p:nvPr>
            <p:ph type="sldNum" sz="quarter" idx="10"/>
          </p:nvPr>
        </p:nvSpPr>
        <p:spPr/>
        <p:txBody>
          <a:bodyPr/>
          <a:lstStyle/>
          <a:p>
            <a:pPr>
              <a:defRPr/>
            </a:pPr>
            <a:fld id="{8D052961-852B-4CD9-B139-4AA94D5FF89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BRIEF RECENT HISTORY</a:t>
            </a:r>
          </a:p>
          <a:p>
            <a:endParaRPr lang="en-US" dirty="0" smtClean="0"/>
          </a:p>
          <a:p>
            <a:r>
              <a:rPr lang="en-US" dirty="0" smtClean="0"/>
              <a:t>Here is a very brief summary of some important historical</a:t>
            </a:r>
            <a:r>
              <a:rPr lang="en-US" baseline="0" dirty="0" smtClean="0"/>
              <a:t> events in modern Baltic States history.</a:t>
            </a:r>
          </a:p>
          <a:p>
            <a:endParaRPr lang="en-US" baseline="0" dirty="0" smtClean="0"/>
          </a:p>
          <a:p>
            <a:r>
              <a:rPr lang="en-US" baseline="0" dirty="0" smtClean="0"/>
              <a:t>Background--</a:t>
            </a:r>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pitchFamily="34" charset="0"/>
                <a:cs typeface="Arial" pitchFamily="34" charset="0"/>
              </a:rPr>
              <a:t>13</a:t>
            </a:r>
            <a:r>
              <a:rPr lang="en-US" b="0" baseline="30000" dirty="0" smtClean="0">
                <a:latin typeface="Arial" pitchFamily="34" charset="0"/>
                <a:cs typeface="Arial" pitchFamily="34" charset="0"/>
              </a:rPr>
              <a:t>th</a:t>
            </a:r>
            <a:r>
              <a:rPr lang="en-US" b="0" dirty="0" smtClean="0">
                <a:latin typeface="Arial" pitchFamily="34" charset="0"/>
                <a:cs typeface="Arial" pitchFamily="34" charset="0"/>
              </a:rPr>
              <a:t> century – Invasion of crusaders from west ushered in Christianity and feudalism into Estonia and Latvia and the conversion from Paganism to Christianity in Lithuania.</a:t>
            </a:r>
          </a:p>
          <a:p>
            <a:endParaRPr lang="en-US" dirty="0" smtClean="0"/>
          </a:p>
          <a:p>
            <a:r>
              <a:rPr lang="en-US" dirty="0" smtClean="0"/>
              <a:t>The Russian Empire gained control of most of the present-day Baltic states in the 18th century when the Polish-Lithuanian Commonwealth was partitioned in three stages by the Russian Empire, the Kingdom of Prussia, and the Habsburg Monarchy, while western parts of Lithuania were incorporated into Prussia.</a:t>
            </a:r>
          </a:p>
          <a:p>
            <a:endParaRPr lang="en-US" dirty="0" smtClean="0"/>
          </a:p>
          <a:p>
            <a:r>
              <a:rPr lang="en-US" dirty="0" smtClean="0"/>
              <a:t>Estonia, Latvia and Lithuania became sovereign nations in the aftermath of </a:t>
            </a:r>
            <a:r>
              <a:rPr lang="en-US" dirty="0" smtClean="0">
                <a:hlinkClick r:id="rId3" action="ppaction://hlinkfile" tooltip="World War I"/>
              </a:rPr>
              <a:t>World War I</a:t>
            </a:r>
            <a:r>
              <a:rPr lang="en-US" dirty="0" smtClean="0"/>
              <a:t>. They declared independence in 1918, fought </a:t>
            </a:r>
            <a:r>
              <a:rPr lang="en-US" dirty="0" smtClean="0">
                <a:hlinkClick r:id="rId4" action="ppaction://hlinkfile" tooltip="Independence war"/>
              </a:rPr>
              <a:t>independence wars</a:t>
            </a:r>
            <a:r>
              <a:rPr lang="en-US" dirty="0" smtClean="0"/>
              <a:t> against German </a:t>
            </a:r>
            <a:r>
              <a:rPr lang="en-US" dirty="0" err="1" smtClean="0">
                <a:hlinkClick r:id="rId5" action="ppaction://hlinkfile" tooltip="Freikorps"/>
              </a:rPr>
              <a:t>Freikorps</a:t>
            </a:r>
            <a:r>
              <a:rPr lang="en-US" dirty="0" smtClean="0"/>
              <a:t> and </a:t>
            </a:r>
            <a:r>
              <a:rPr lang="en-US" dirty="0" smtClean="0">
                <a:hlinkClick r:id="rId6" action="ppaction://hlinkfile" tooltip="Bolshevist Russia"/>
              </a:rPr>
              <a:t>Bolshevist Russia</a:t>
            </a:r>
            <a:r>
              <a:rPr lang="en-US" dirty="0" smtClean="0"/>
              <a:t>, and were recognized as independent countries in 1920.</a:t>
            </a:r>
          </a:p>
          <a:p>
            <a:endParaRPr lang="en-US" dirty="0" smtClean="0"/>
          </a:p>
          <a:p>
            <a:r>
              <a:rPr lang="en-US" dirty="0" smtClean="0"/>
              <a:t>In June 1940, the Red Army occupied the whole territory of Estonia, Latvia, and Lithuania, and installed new, pro-Soviet governments in all three countries.</a:t>
            </a:r>
          </a:p>
          <a:p>
            <a:r>
              <a:rPr lang="en-US" dirty="0" smtClean="0"/>
              <a:t>Following rigged elections, in which only pro-communist candidates were allowed to run, the newly "elected" parliaments of the three countries formally applied to "join" the USSR in August 1940 and were annexed into it as the </a:t>
            </a:r>
            <a:r>
              <a:rPr lang="en-US" dirty="0" smtClean="0">
                <a:hlinkClick r:id="rId7" action="ppaction://hlinkfile" tooltip="Estonian SSR"/>
              </a:rPr>
              <a:t>Estonian SSR</a:t>
            </a:r>
            <a:r>
              <a:rPr lang="en-US" dirty="0" smtClean="0"/>
              <a:t>, the </a:t>
            </a:r>
            <a:r>
              <a:rPr lang="en-US" dirty="0" smtClean="0">
                <a:hlinkClick r:id="rId8" action="ppaction://hlinkfile" tooltip="Latvian SSR"/>
              </a:rPr>
              <a:t>Latvian SSR</a:t>
            </a:r>
            <a:r>
              <a:rPr lang="en-US" dirty="0" smtClean="0"/>
              <a:t>, and the </a:t>
            </a:r>
            <a:r>
              <a:rPr lang="en-US" dirty="0" smtClean="0">
                <a:hlinkClick r:id="rId9" action="ppaction://hlinkfile" tooltip="Lithuanian SSR"/>
              </a:rPr>
              <a:t>Lithuanian SSR</a:t>
            </a:r>
            <a:r>
              <a:rPr lang="en-US" dirty="0" smtClean="0"/>
              <a:t>.</a:t>
            </a:r>
          </a:p>
          <a:p>
            <a:endParaRPr lang="en-US" dirty="0" smtClean="0"/>
          </a:p>
          <a:p>
            <a:r>
              <a:rPr lang="en-US" dirty="0" smtClean="0"/>
              <a:t>The Soviet control of the Baltic states was interrupted by </a:t>
            </a:r>
            <a:r>
              <a:rPr lang="en-US" dirty="0" smtClean="0">
                <a:hlinkClick r:id="rId10" action="ppaction://hlinkfile" tooltip="Nazi Germany"/>
              </a:rPr>
              <a:t>Nazi German</a:t>
            </a:r>
            <a:r>
              <a:rPr lang="en-US" dirty="0" smtClean="0"/>
              <a:t> invasion of the region in 1941. The German occupation lasted until late 1944 (in Courland, until early 1945), when the countries were re-occupied by the Red Army.</a:t>
            </a:r>
          </a:p>
          <a:p>
            <a:endParaRPr lang="en-US" dirty="0" smtClean="0"/>
          </a:p>
          <a:p>
            <a:r>
              <a:rPr lang="en-US" dirty="0" smtClean="0"/>
              <a:t>In the late 1980s massive demonstrations against the Soviet regime, known as the </a:t>
            </a:r>
            <a:r>
              <a:rPr lang="en-US" dirty="0" smtClean="0">
                <a:hlinkClick r:id="rId11" action="ppaction://hlinkfile" tooltip="Singing revolution"/>
              </a:rPr>
              <a:t>Singing revolution</a:t>
            </a:r>
            <a:r>
              <a:rPr lang="en-US" dirty="0" smtClean="0"/>
              <a:t> began (non-violent protests). </a:t>
            </a:r>
          </a:p>
          <a:p>
            <a:endParaRPr lang="en-US" dirty="0" smtClean="0"/>
          </a:p>
          <a:p>
            <a:r>
              <a:rPr lang="en-US" dirty="0" smtClean="0"/>
              <a:t>One of the most noted protests took place on August 23, 1989, when approximately two million people joined their hands to form a 600-kilometer human chain across the three countries in the event known as the </a:t>
            </a:r>
            <a:r>
              <a:rPr lang="en-US" dirty="0" smtClean="0">
                <a:hlinkClick r:id="rId12" action="ppaction://hlinkfile" tooltip="Baltic Way"/>
              </a:rPr>
              <a:t>Baltic Way</a:t>
            </a:r>
            <a:r>
              <a:rPr lang="en-US" dirty="0" smtClean="0"/>
              <a:t>.</a:t>
            </a:r>
          </a:p>
          <a:p>
            <a:endParaRPr lang="en-US" dirty="0" smtClean="0"/>
          </a:p>
          <a:p>
            <a:r>
              <a:rPr lang="en-US" dirty="0" smtClean="0"/>
              <a:t>The three Baltic nations re-declared their </a:t>
            </a:r>
            <a:r>
              <a:rPr lang="en-US" dirty="0" smtClean="0">
                <a:hlinkClick r:id="rId13" action="ppaction://hlinkfile" tooltip="Independence"/>
              </a:rPr>
              <a:t>independence</a:t>
            </a:r>
            <a:r>
              <a:rPr lang="en-US" dirty="0" smtClean="0"/>
              <a:t> in 1990 and 1991, and their independence was recognized by the Soviet Union on September 6, 1991.</a:t>
            </a:r>
          </a:p>
          <a:p>
            <a:endParaRPr lang="en-US" dirty="0" smtClean="0"/>
          </a:p>
          <a:p>
            <a:endParaRPr lang="en-US" dirty="0" smtClean="0"/>
          </a:p>
          <a:p>
            <a:r>
              <a:rPr lang="en-US" sz="1200" b="0" kern="1200" dirty="0" smtClean="0">
                <a:solidFill>
                  <a:schemeClr val="tx1"/>
                </a:solidFill>
                <a:latin typeface="+mn-lt"/>
                <a:ea typeface="+mn-ea"/>
                <a:cs typeface="+mn-cs"/>
              </a:rPr>
              <a:t>Feudalism:</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A system of landholding, common throughout Europe in medieval times, whereby freehold land was held or occupied in return for personal service to a lord or goods paid in kind, assured by oaths of homage.</a:t>
            </a:r>
            <a:br>
              <a:rPr lang="en-US" sz="1200" b="0" kern="1200" dirty="0" smtClean="0">
                <a:solidFill>
                  <a:schemeClr val="tx1"/>
                </a:solidFill>
                <a:latin typeface="+mn-lt"/>
                <a:ea typeface="+mn-ea"/>
                <a:cs typeface="+mn-cs"/>
              </a:rPr>
            </a:b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052961-852B-4CD9-B139-4AA94D5FF89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35844" name="Slide Number Placeholder 3"/>
          <p:cNvSpPr>
            <a:spLocks noGrp="1"/>
          </p:cNvSpPr>
          <p:nvPr>
            <p:ph type="sldNum" sz="quarter" idx="5"/>
          </p:nvPr>
        </p:nvSpPr>
        <p:spPr bwMode="auto">
          <a:ln>
            <a:miter lim="800000"/>
            <a:headEnd/>
            <a:tailEnd/>
          </a:ln>
        </p:spPr>
        <p:txBody>
          <a:bodyPr/>
          <a:lstStyle/>
          <a:p>
            <a:fld id="{80FF1E15-6038-4621-BA8D-5B919EF12F11}"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Tallinn</a:t>
            </a:r>
            <a:r>
              <a:rPr lang="en-US" dirty="0" smtClean="0"/>
              <a:t>, Estonia's crown jewel, is Estonia’s capital city.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is the largest city in Estonia with a population of 410,000 people.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lies on the banks of the Gulf of Finland and began as an important</a:t>
            </a:r>
            <a:r>
              <a:rPr lang="en-US" baseline="0" dirty="0" smtClean="0"/>
              <a:t> port in the 14</a:t>
            </a:r>
            <a:r>
              <a:rPr lang="en-US" baseline="30000" dirty="0" smtClean="0"/>
              <a:t>th</a:t>
            </a:r>
            <a:r>
              <a:rPr lang="en-US" baseline="0" dirty="0" smtClean="0"/>
              <a:t> century.</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Tallinn was an important port for a German 14th century trade league called the Hanseatic League, and the wealth the trade brought the city is still evident. </a:t>
            </a:r>
          </a:p>
          <a:p>
            <a:endParaRPr lang="en-US" dirty="0" smtClean="0"/>
          </a:p>
          <a:p>
            <a:r>
              <a:rPr lang="en-US" dirty="0" smtClean="0"/>
              <a:t>It has a wonderful old town with a maze of cobblestone streets.</a:t>
            </a:r>
          </a:p>
          <a:p>
            <a:endParaRPr lang="en-US" dirty="0" smtClean="0"/>
          </a:p>
          <a:p>
            <a:r>
              <a:rPr lang="en-US" dirty="0" smtClean="0"/>
              <a:t>At every turn, you see church spires, tiny passages and cafes.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052961-852B-4CD9-B139-4AA94D5FF89A}"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altLang="ko-KR"/>
          </a:p>
        </p:txBody>
      </p:sp>
      <p:sp>
        <p:nvSpPr>
          <p:cNvPr id="8" name="Footer Placeholder 7"/>
          <p:cNvSpPr>
            <a:spLocks noGrp="1"/>
          </p:cNvSpPr>
          <p:nvPr>
            <p:ph type="ftr" sz="quarter" idx="11"/>
          </p:nvPr>
        </p:nvSpPr>
        <p:spPr/>
        <p:txBody>
          <a:bodyPr/>
          <a:lstStyle>
            <a:extLst/>
          </a:lstStyle>
          <a:p>
            <a:pPr>
              <a:defRPr/>
            </a:pPr>
            <a:endParaRPr lang="en-US" altLang="ko-KR"/>
          </a:p>
        </p:txBody>
      </p:sp>
      <p:sp>
        <p:nvSpPr>
          <p:cNvPr id="11" name="Slide Number Placeholder 10"/>
          <p:cNvSpPr>
            <a:spLocks noGrp="1"/>
          </p:cNvSpPr>
          <p:nvPr>
            <p:ph type="sldNum" sz="quarter" idx="12"/>
          </p:nvPr>
        </p:nvSpPr>
        <p:spPr/>
        <p:txBody>
          <a:bodyPr/>
          <a:lstStyle>
            <a:extLst/>
          </a:lstStyle>
          <a:p>
            <a:pPr>
              <a:defRPr/>
            </a:pPr>
            <a:fld id="{C559D443-E01E-48F0-BDD7-2959423B68F2}" type="slidenum">
              <a:rPr lang="en-US" altLang="ko-KR" smtClean="0"/>
              <a:pPr>
                <a:defRPr/>
              </a:pPr>
              <a:t>‹N›</a:t>
            </a:fld>
            <a:endParaRPr lang="en-US" altLang="ko-K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ko-KR"/>
          </a:p>
        </p:txBody>
      </p:sp>
      <p:sp>
        <p:nvSpPr>
          <p:cNvPr id="5" name="Footer Placeholder 4"/>
          <p:cNvSpPr>
            <a:spLocks noGrp="1"/>
          </p:cNvSpPr>
          <p:nvPr>
            <p:ph type="ftr" sz="quarter" idx="11"/>
          </p:nvPr>
        </p:nvSpPr>
        <p:spPr/>
        <p:txBody>
          <a:bodyPr/>
          <a:lstStyle>
            <a:extLst/>
          </a:lstStyle>
          <a:p>
            <a:pPr>
              <a:defRPr/>
            </a:pPr>
            <a:endParaRPr lang="en-US" altLang="ko-KR"/>
          </a:p>
        </p:txBody>
      </p:sp>
      <p:sp>
        <p:nvSpPr>
          <p:cNvPr id="6" name="Slide Number Placeholder 5"/>
          <p:cNvSpPr>
            <a:spLocks noGrp="1"/>
          </p:cNvSpPr>
          <p:nvPr>
            <p:ph type="sldNum" sz="quarter" idx="12"/>
          </p:nvPr>
        </p:nvSpPr>
        <p:spPr/>
        <p:txBody>
          <a:bodyPr/>
          <a:lstStyle>
            <a:extLst/>
          </a:lstStyle>
          <a:p>
            <a:pPr>
              <a:defRPr/>
            </a:pPr>
            <a:fld id="{973F338B-6CAE-405E-A8E6-684AC5777B3A}" type="slidenum">
              <a:rPr lang="en-US" altLang="ko-KR" smtClean="0"/>
              <a:pPr>
                <a:defRPr/>
              </a:pPr>
              <a:t>‹N›</a:t>
            </a:fld>
            <a:endParaRPr lang="en-US" altLang="ko-K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ko-KR"/>
          </a:p>
        </p:txBody>
      </p:sp>
      <p:sp>
        <p:nvSpPr>
          <p:cNvPr id="5" name="Footer Placeholder 4"/>
          <p:cNvSpPr>
            <a:spLocks noGrp="1"/>
          </p:cNvSpPr>
          <p:nvPr>
            <p:ph type="ftr" sz="quarter" idx="11"/>
          </p:nvPr>
        </p:nvSpPr>
        <p:spPr/>
        <p:txBody>
          <a:bodyPr/>
          <a:lstStyle>
            <a:extLst/>
          </a:lstStyle>
          <a:p>
            <a:pPr>
              <a:defRPr/>
            </a:pPr>
            <a:endParaRPr lang="en-US" altLang="ko-KR"/>
          </a:p>
        </p:txBody>
      </p:sp>
      <p:sp>
        <p:nvSpPr>
          <p:cNvPr id="6" name="Slide Number Placeholder 5"/>
          <p:cNvSpPr>
            <a:spLocks noGrp="1"/>
          </p:cNvSpPr>
          <p:nvPr>
            <p:ph type="sldNum" sz="quarter" idx="12"/>
          </p:nvPr>
        </p:nvSpPr>
        <p:spPr/>
        <p:txBody>
          <a:bodyPr/>
          <a:lstStyle>
            <a:extLst/>
          </a:lstStyle>
          <a:p>
            <a:pPr>
              <a:defRPr/>
            </a:pPr>
            <a:fld id="{B7B51768-2F26-468D-8F2B-B183A1C1130A}" type="slidenum">
              <a:rPr lang="en-US" altLang="ko-KR" smtClean="0"/>
              <a:pPr>
                <a:defRPr/>
              </a:pPr>
              <a:t>‹N›</a:t>
            </a:fld>
            <a:endParaRPr lang="en-US" altLang="ko-K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ltLang="ko-KR"/>
          </a:p>
        </p:txBody>
      </p:sp>
      <p:sp>
        <p:nvSpPr>
          <p:cNvPr id="7" name="Rectangle 5"/>
          <p:cNvSpPr>
            <a:spLocks noGrp="1" noChangeArrowheads="1"/>
          </p:cNvSpPr>
          <p:nvPr>
            <p:ph type="ftr" sz="quarter" idx="11"/>
          </p:nvPr>
        </p:nvSpPr>
        <p:spPr/>
        <p:txBody>
          <a:bodyPr/>
          <a:lstStyle>
            <a:lvl1pPr>
              <a:defRPr/>
            </a:lvl1pPr>
          </a:lstStyle>
          <a:p>
            <a:pPr>
              <a:defRPr/>
            </a:pPr>
            <a:endParaRPr lang="en-US" altLang="ko-KR"/>
          </a:p>
        </p:txBody>
      </p:sp>
      <p:sp>
        <p:nvSpPr>
          <p:cNvPr id="8" name="Rectangle 6"/>
          <p:cNvSpPr>
            <a:spLocks noGrp="1" noChangeArrowheads="1"/>
          </p:cNvSpPr>
          <p:nvPr>
            <p:ph type="sldNum" sz="quarter" idx="12"/>
          </p:nvPr>
        </p:nvSpPr>
        <p:spPr/>
        <p:txBody>
          <a:bodyPr/>
          <a:lstStyle>
            <a:lvl1pPr>
              <a:defRPr/>
            </a:lvl1pPr>
          </a:lstStyle>
          <a:p>
            <a:pPr>
              <a:defRPr/>
            </a:pPr>
            <a:fld id="{3F380670-5F6F-4280-9036-2E79915F8DC8}" type="slidenum">
              <a:rPr lang="en-US" altLang="ko-KR"/>
              <a:pPr>
                <a:defRPr/>
              </a:pPr>
              <a:t>‹N›</a:t>
            </a:fld>
            <a:endParaRPr lang="en-US" altLang="ko-K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p:txBody>
          <a:bodyPr/>
          <a:lstStyle>
            <a:lvl1pPr>
              <a:defRPr/>
            </a:lvl1pPr>
          </a:lstStyle>
          <a:p>
            <a:pPr>
              <a:defRPr/>
            </a:pPr>
            <a:fld id="{2958A12E-FB46-49C6-ADBC-D5A824DC8A3C}" type="slidenum">
              <a:rPr lang="en-US" altLang="ko-KR"/>
              <a:pPr>
                <a:defRPr/>
              </a:pPr>
              <a:t>‹N›</a:t>
            </a:fld>
            <a:endParaRPr lang="en-US" altLang="ko-K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ko-KR"/>
          </a:p>
        </p:txBody>
      </p:sp>
      <p:sp>
        <p:nvSpPr>
          <p:cNvPr id="5" name="Footer Placeholder 4"/>
          <p:cNvSpPr>
            <a:spLocks noGrp="1"/>
          </p:cNvSpPr>
          <p:nvPr>
            <p:ph type="ftr" sz="quarter" idx="11"/>
          </p:nvPr>
        </p:nvSpPr>
        <p:spPr/>
        <p:txBody>
          <a:bodyPr/>
          <a:lstStyle>
            <a:extLst/>
          </a:lstStyle>
          <a:p>
            <a:pPr>
              <a:defRPr/>
            </a:pPr>
            <a:endParaRPr lang="en-US" altLang="ko-KR"/>
          </a:p>
        </p:txBody>
      </p:sp>
      <p:sp>
        <p:nvSpPr>
          <p:cNvPr id="6" name="Slide Number Placeholder 5"/>
          <p:cNvSpPr>
            <a:spLocks noGrp="1"/>
          </p:cNvSpPr>
          <p:nvPr>
            <p:ph type="sldNum" sz="quarter" idx="12"/>
          </p:nvPr>
        </p:nvSpPr>
        <p:spPr/>
        <p:txBody>
          <a:bodyPr/>
          <a:lstStyle>
            <a:extLst/>
          </a:lstStyle>
          <a:p>
            <a:pPr>
              <a:defRPr/>
            </a:pPr>
            <a:fld id="{108AB0FB-1278-497A-A313-DB18DDC4B046}" type="slidenum">
              <a:rPr lang="en-US" altLang="ko-KR" smtClean="0"/>
              <a:pPr>
                <a:defRPr/>
              </a:pPr>
              <a:t>‹N›</a:t>
            </a:fld>
            <a:endParaRPr lang="en-US" altLang="ko-K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ko-KR"/>
          </a:p>
        </p:txBody>
      </p:sp>
      <p:sp>
        <p:nvSpPr>
          <p:cNvPr id="5" name="Footer Placeholder 4"/>
          <p:cNvSpPr>
            <a:spLocks noGrp="1"/>
          </p:cNvSpPr>
          <p:nvPr>
            <p:ph type="ftr" sz="quarter" idx="11"/>
          </p:nvPr>
        </p:nvSpPr>
        <p:spPr/>
        <p:txBody>
          <a:bodyPr/>
          <a:lstStyle>
            <a:extLst/>
          </a:lstStyle>
          <a:p>
            <a:pPr>
              <a:defRPr/>
            </a:pPr>
            <a:endParaRPr lang="en-US" altLang="ko-KR"/>
          </a:p>
        </p:txBody>
      </p:sp>
      <p:sp>
        <p:nvSpPr>
          <p:cNvPr id="6" name="Slide Number Placeholder 5"/>
          <p:cNvSpPr>
            <a:spLocks noGrp="1"/>
          </p:cNvSpPr>
          <p:nvPr>
            <p:ph type="sldNum" sz="quarter" idx="12"/>
          </p:nvPr>
        </p:nvSpPr>
        <p:spPr/>
        <p:txBody>
          <a:bodyPr/>
          <a:lstStyle>
            <a:extLst/>
          </a:lstStyle>
          <a:p>
            <a:pPr>
              <a:defRPr/>
            </a:pPr>
            <a:fld id="{B3928061-55F7-46AB-83A4-D7EFFCD5E02F}" type="slidenum">
              <a:rPr lang="en-US" altLang="ko-KR" smtClean="0"/>
              <a:pPr>
                <a:defRPr/>
              </a:pPr>
              <a:t>‹N›</a:t>
            </a:fld>
            <a:endParaRPr lang="en-US" altLang="ko-K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ko-KR"/>
          </a:p>
        </p:txBody>
      </p:sp>
      <p:sp>
        <p:nvSpPr>
          <p:cNvPr id="6" name="Footer Placeholder 5"/>
          <p:cNvSpPr>
            <a:spLocks noGrp="1"/>
          </p:cNvSpPr>
          <p:nvPr>
            <p:ph type="ftr" sz="quarter" idx="11"/>
          </p:nvPr>
        </p:nvSpPr>
        <p:spPr/>
        <p:txBody>
          <a:bodyPr/>
          <a:lstStyle>
            <a:extLst/>
          </a:lstStyle>
          <a:p>
            <a:pPr>
              <a:defRPr/>
            </a:pPr>
            <a:endParaRPr lang="en-US" altLang="ko-KR"/>
          </a:p>
        </p:txBody>
      </p:sp>
      <p:sp>
        <p:nvSpPr>
          <p:cNvPr id="7" name="Slide Number Placeholder 6"/>
          <p:cNvSpPr>
            <a:spLocks noGrp="1"/>
          </p:cNvSpPr>
          <p:nvPr>
            <p:ph type="sldNum" sz="quarter" idx="12"/>
          </p:nvPr>
        </p:nvSpPr>
        <p:spPr/>
        <p:txBody>
          <a:bodyPr/>
          <a:lstStyle>
            <a:extLst/>
          </a:lstStyle>
          <a:p>
            <a:pPr>
              <a:defRPr/>
            </a:pPr>
            <a:fld id="{D8E16F05-256B-437A-AF08-647160DC6FE5}" type="slidenum">
              <a:rPr lang="en-US" altLang="ko-KR" smtClean="0"/>
              <a:pPr>
                <a:defRPr/>
              </a:pPr>
              <a:t>‹N›</a:t>
            </a:fld>
            <a:endParaRPr lang="en-US" altLang="ko-K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ko-KR"/>
          </a:p>
        </p:txBody>
      </p:sp>
      <p:sp>
        <p:nvSpPr>
          <p:cNvPr id="8" name="Footer Placeholder 7"/>
          <p:cNvSpPr>
            <a:spLocks noGrp="1"/>
          </p:cNvSpPr>
          <p:nvPr>
            <p:ph type="ftr" sz="quarter" idx="11"/>
          </p:nvPr>
        </p:nvSpPr>
        <p:spPr/>
        <p:txBody>
          <a:bodyPr/>
          <a:lstStyle>
            <a:extLst/>
          </a:lstStyle>
          <a:p>
            <a:pPr>
              <a:defRPr/>
            </a:pPr>
            <a:endParaRPr lang="en-US" altLang="ko-KR"/>
          </a:p>
        </p:txBody>
      </p:sp>
      <p:sp>
        <p:nvSpPr>
          <p:cNvPr id="9" name="Slide Number Placeholder 8"/>
          <p:cNvSpPr>
            <a:spLocks noGrp="1"/>
          </p:cNvSpPr>
          <p:nvPr>
            <p:ph type="sldNum" sz="quarter" idx="12"/>
          </p:nvPr>
        </p:nvSpPr>
        <p:spPr/>
        <p:txBody>
          <a:bodyPr/>
          <a:lstStyle>
            <a:extLst/>
          </a:lstStyle>
          <a:p>
            <a:pPr>
              <a:defRPr/>
            </a:pPr>
            <a:fld id="{B968924C-06F6-4EC5-9B4D-00DA38E9510B}" type="slidenum">
              <a:rPr lang="en-US" altLang="ko-KR" smtClean="0"/>
              <a:pPr>
                <a:defRPr/>
              </a:pPr>
              <a:t>‹N›</a:t>
            </a:fld>
            <a:endParaRPr lang="en-US" altLang="ko-K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ltLang="ko-KR"/>
          </a:p>
        </p:txBody>
      </p:sp>
      <p:sp>
        <p:nvSpPr>
          <p:cNvPr id="4" name="Footer Placeholder 3"/>
          <p:cNvSpPr>
            <a:spLocks noGrp="1"/>
          </p:cNvSpPr>
          <p:nvPr>
            <p:ph type="ftr" sz="quarter" idx="11"/>
          </p:nvPr>
        </p:nvSpPr>
        <p:spPr/>
        <p:txBody>
          <a:bodyPr/>
          <a:lstStyle>
            <a:extLst/>
          </a:lstStyle>
          <a:p>
            <a:pPr>
              <a:defRPr/>
            </a:pPr>
            <a:endParaRPr lang="en-US" altLang="ko-KR"/>
          </a:p>
        </p:txBody>
      </p:sp>
      <p:sp>
        <p:nvSpPr>
          <p:cNvPr id="5" name="Slide Number Placeholder 4"/>
          <p:cNvSpPr>
            <a:spLocks noGrp="1"/>
          </p:cNvSpPr>
          <p:nvPr>
            <p:ph type="sldNum" sz="quarter" idx="12"/>
          </p:nvPr>
        </p:nvSpPr>
        <p:spPr/>
        <p:txBody>
          <a:bodyPr/>
          <a:lstStyle>
            <a:extLst/>
          </a:lstStyle>
          <a:p>
            <a:pPr>
              <a:defRPr/>
            </a:pPr>
            <a:fld id="{D9EB4BB0-B4D6-4F6D-A18E-56B7B58614F0}" type="slidenum">
              <a:rPr lang="en-US" altLang="ko-KR" smtClean="0"/>
              <a:pPr>
                <a:defRPr/>
              </a:pPr>
              <a:t>‹N›</a:t>
            </a:fld>
            <a:endParaRPr lang="en-US" altLang="ko-K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ltLang="ko-KR"/>
          </a:p>
        </p:txBody>
      </p:sp>
      <p:sp>
        <p:nvSpPr>
          <p:cNvPr id="3" name="Footer Placeholder 2"/>
          <p:cNvSpPr>
            <a:spLocks noGrp="1"/>
          </p:cNvSpPr>
          <p:nvPr>
            <p:ph type="ftr" sz="quarter" idx="11"/>
          </p:nvPr>
        </p:nvSpPr>
        <p:spPr/>
        <p:txBody>
          <a:bodyPr/>
          <a:lstStyle>
            <a:extLst/>
          </a:lstStyle>
          <a:p>
            <a:pPr>
              <a:defRPr/>
            </a:pPr>
            <a:endParaRPr lang="en-US" altLang="ko-KR"/>
          </a:p>
        </p:txBody>
      </p:sp>
      <p:sp>
        <p:nvSpPr>
          <p:cNvPr id="4" name="Slide Number Placeholder 3"/>
          <p:cNvSpPr>
            <a:spLocks noGrp="1"/>
          </p:cNvSpPr>
          <p:nvPr>
            <p:ph type="sldNum" sz="quarter" idx="12"/>
          </p:nvPr>
        </p:nvSpPr>
        <p:spPr/>
        <p:txBody>
          <a:bodyPr/>
          <a:lstStyle>
            <a:extLst/>
          </a:lstStyle>
          <a:p>
            <a:pPr>
              <a:defRPr/>
            </a:pPr>
            <a:fld id="{91C8905C-D287-4446-AF0E-6D5A31BAD4B9}" type="slidenum">
              <a:rPr lang="en-US" altLang="ko-KR" smtClean="0"/>
              <a:pPr>
                <a:defRPr/>
              </a:pPr>
              <a:t>‹N›</a:t>
            </a:fld>
            <a:endParaRPr lang="en-US" altLang="ko-K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ko-KR"/>
          </a:p>
        </p:txBody>
      </p:sp>
      <p:sp>
        <p:nvSpPr>
          <p:cNvPr id="6" name="Footer Placeholder 5"/>
          <p:cNvSpPr>
            <a:spLocks noGrp="1"/>
          </p:cNvSpPr>
          <p:nvPr>
            <p:ph type="ftr" sz="quarter" idx="11"/>
          </p:nvPr>
        </p:nvSpPr>
        <p:spPr/>
        <p:txBody>
          <a:bodyPr/>
          <a:lstStyle>
            <a:extLst/>
          </a:lstStyle>
          <a:p>
            <a:pPr>
              <a:defRPr/>
            </a:pPr>
            <a:endParaRPr lang="en-US" altLang="ko-KR"/>
          </a:p>
        </p:txBody>
      </p:sp>
      <p:sp>
        <p:nvSpPr>
          <p:cNvPr id="7" name="Slide Number Placeholder 6"/>
          <p:cNvSpPr>
            <a:spLocks noGrp="1"/>
          </p:cNvSpPr>
          <p:nvPr>
            <p:ph type="sldNum" sz="quarter" idx="12"/>
          </p:nvPr>
        </p:nvSpPr>
        <p:spPr/>
        <p:txBody>
          <a:bodyPr/>
          <a:lstStyle>
            <a:extLst/>
          </a:lstStyle>
          <a:p>
            <a:pPr>
              <a:defRPr/>
            </a:pPr>
            <a:fld id="{3492AE21-905C-4780-B6B0-30AF88316B74}" type="slidenum">
              <a:rPr lang="en-US" altLang="ko-KR" smtClean="0"/>
              <a:pPr>
                <a:defRPr/>
              </a:pPr>
              <a:t>‹N›</a:t>
            </a:fld>
            <a:endParaRPr lang="en-US" altLang="ko-K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ko-KR"/>
          </a:p>
        </p:txBody>
      </p:sp>
      <p:sp>
        <p:nvSpPr>
          <p:cNvPr id="6" name="Footer Placeholder 5"/>
          <p:cNvSpPr>
            <a:spLocks noGrp="1"/>
          </p:cNvSpPr>
          <p:nvPr>
            <p:ph type="ftr" sz="quarter" idx="11"/>
          </p:nvPr>
        </p:nvSpPr>
        <p:spPr/>
        <p:txBody>
          <a:bodyPr/>
          <a:lstStyle>
            <a:extLst/>
          </a:lstStyle>
          <a:p>
            <a:pPr>
              <a:defRPr/>
            </a:pPr>
            <a:endParaRPr lang="en-US" altLang="ko-KR"/>
          </a:p>
        </p:txBody>
      </p:sp>
      <p:sp>
        <p:nvSpPr>
          <p:cNvPr id="7" name="Slide Number Placeholder 6"/>
          <p:cNvSpPr>
            <a:spLocks noGrp="1"/>
          </p:cNvSpPr>
          <p:nvPr>
            <p:ph type="sldNum" sz="quarter" idx="12"/>
          </p:nvPr>
        </p:nvSpPr>
        <p:spPr/>
        <p:txBody>
          <a:bodyPr/>
          <a:lstStyle>
            <a:extLst/>
          </a:lstStyle>
          <a:p>
            <a:pPr>
              <a:defRPr/>
            </a:pPr>
            <a:fld id="{705C9B09-EAAE-4419-9311-ED6AB6EA4309}" type="slidenum">
              <a:rPr lang="en-US" altLang="ko-KR" smtClean="0"/>
              <a:pPr>
                <a:defRPr/>
              </a:pPr>
              <a:t>‹N›</a:t>
            </a:fld>
            <a:endParaRPr lang="en-US" altLang="ko-K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ltLang="ko-K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ltLang="ko-K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00E6EEA-8BF4-4F4F-97E9-09CBDC04479A}" type="slidenum">
              <a:rPr lang="en-US" altLang="ko-KR" smtClean="0"/>
              <a:pPr>
                <a:defRPr/>
              </a:pPr>
              <a:t>‹N›</a:t>
            </a:fld>
            <a:endParaRPr lang="en-US" altLang="ko-K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ransition>
    <p:zoom/>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3788" y="0"/>
            <a:ext cx="9090211" cy="6865938"/>
          </a:xfrm>
          <a:prstGeom prst="rect">
            <a:avLst/>
          </a:prstGeom>
          <a:solidFill>
            <a:srgbClr val="AC0000"/>
          </a:solidFill>
          <a:ln w="0">
            <a:noFill/>
            <a:miter lim="800000"/>
            <a:headEnd/>
            <a:tailEnd/>
          </a:ln>
        </p:spPr>
        <p:txBody>
          <a:bodyPr/>
          <a:lstStyle/>
          <a:p>
            <a:endParaRPr lang="lt-LT" dirty="0"/>
          </a:p>
        </p:txBody>
      </p:sp>
      <p:sp>
        <p:nvSpPr>
          <p:cNvPr id="7171" name="Rectangle 3"/>
          <p:cNvSpPr>
            <a:spLocks noChangeArrowheads="1"/>
          </p:cNvSpPr>
          <p:nvPr/>
        </p:nvSpPr>
        <p:spPr bwMode="auto">
          <a:xfrm>
            <a:off x="785786" y="3432175"/>
            <a:ext cx="8370914" cy="3433763"/>
          </a:xfrm>
          <a:prstGeom prst="rect">
            <a:avLst/>
          </a:prstGeom>
          <a:solidFill>
            <a:schemeClr val="accent1"/>
          </a:solidFill>
          <a:ln w="0">
            <a:noFill/>
            <a:miter lim="800000"/>
            <a:headEnd/>
            <a:tailEnd/>
          </a:ln>
        </p:spPr>
        <p:txBody>
          <a:bodyPr/>
          <a:lstStyle/>
          <a:p>
            <a:endParaRPr lang="en-US" dirty="0"/>
          </a:p>
        </p:txBody>
      </p:sp>
      <p:grpSp>
        <p:nvGrpSpPr>
          <p:cNvPr id="2" name="Group 4"/>
          <p:cNvGrpSpPr>
            <a:grpSpLocks/>
          </p:cNvGrpSpPr>
          <p:nvPr/>
        </p:nvGrpSpPr>
        <p:grpSpPr bwMode="auto">
          <a:xfrm>
            <a:off x="214307" y="143471"/>
            <a:ext cx="8757120" cy="6411760"/>
            <a:chOff x="293" y="236"/>
            <a:chExt cx="5353" cy="3754"/>
          </a:xfrm>
        </p:grpSpPr>
        <p:sp>
          <p:nvSpPr>
            <p:cNvPr id="7176" name="AutoShape 5"/>
            <p:cNvSpPr>
              <a:spLocks noChangeArrowheads="1"/>
            </p:cNvSpPr>
            <p:nvPr/>
          </p:nvSpPr>
          <p:spPr bwMode="auto">
            <a:xfrm>
              <a:off x="293" y="513"/>
              <a:ext cx="5353" cy="3477"/>
            </a:xfrm>
            <a:prstGeom prst="roundRect">
              <a:avLst>
                <a:gd name="adj" fmla="val 6194"/>
              </a:avLst>
            </a:prstGeom>
            <a:solidFill>
              <a:schemeClr val="bg1"/>
            </a:solidFill>
            <a:ln w="9525">
              <a:noFill/>
              <a:round/>
              <a:headEnd/>
              <a:tailEnd/>
            </a:ln>
          </p:spPr>
          <p:txBody>
            <a:bodyPr wrap="none" anchor="ctr"/>
            <a:lstStyle/>
            <a:p>
              <a:endParaRPr lang="en-US" dirty="0"/>
            </a:p>
          </p:txBody>
        </p:sp>
        <p:sp>
          <p:nvSpPr>
            <p:cNvPr id="7177" name="AutoShape 6"/>
            <p:cNvSpPr>
              <a:spLocks noChangeArrowheads="1"/>
            </p:cNvSpPr>
            <p:nvPr/>
          </p:nvSpPr>
          <p:spPr bwMode="auto">
            <a:xfrm>
              <a:off x="293" y="236"/>
              <a:ext cx="2359" cy="509"/>
            </a:xfrm>
            <a:prstGeom prst="roundRect">
              <a:avLst>
                <a:gd name="adj" fmla="val 9782"/>
              </a:avLst>
            </a:prstGeom>
            <a:solidFill>
              <a:schemeClr val="bg1"/>
            </a:solidFill>
            <a:ln w="9525">
              <a:noFill/>
              <a:round/>
              <a:headEnd/>
              <a:tailEnd/>
            </a:ln>
          </p:spPr>
          <p:txBody>
            <a:bodyPr wrap="none" anchor="ctr"/>
            <a:lstStyle/>
            <a:p>
              <a:endParaRPr lang="lt-LT"/>
            </a:p>
          </p:txBody>
        </p:sp>
      </p:grpSp>
      <p:sp>
        <p:nvSpPr>
          <p:cNvPr id="7173" name="Rectangle 8"/>
          <p:cNvSpPr>
            <a:spLocks noGrp="1" noChangeArrowheads="1"/>
          </p:cNvSpPr>
          <p:nvPr>
            <p:ph type="body" sz="half" idx="1"/>
          </p:nvPr>
        </p:nvSpPr>
        <p:spPr>
          <a:xfrm>
            <a:off x="0" y="142852"/>
            <a:ext cx="4000496" cy="357190"/>
          </a:xfrm>
        </p:spPr>
        <p:txBody>
          <a:bodyPr>
            <a:noAutofit/>
          </a:bodyPr>
          <a:lstStyle/>
          <a:p>
            <a:pPr algn="ctr">
              <a:buNone/>
            </a:pPr>
            <a:r>
              <a:rPr lang="en-US" sz="3200" b="1" dirty="0" smtClean="0">
                <a:ea typeface="굴림" pitchFamily="34" charset="-127"/>
              </a:rPr>
              <a:t>Baltic States</a:t>
            </a:r>
            <a:endParaRPr lang="lt-LT" sz="3200" b="1" dirty="0" smtClean="0">
              <a:ea typeface="굴림" pitchFamily="34" charset="-127"/>
            </a:endParaRPr>
          </a:p>
        </p:txBody>
      </p:sp>
      <p:pic>
        <p:nvPicPr>
          <p:cNvPr id="68612" name="Picture 4" descr="http://upload.wikimedia.org/wikipedia/commons/6/6d/Europe_location_Baltic_states.png"/>
          <p:cNvPicPr>
            <a:picLocks noChangeAspect="1" noChangeArrowheads="1"/>
          </p:cNvPicPr>
          <p:nvPr/>
        </p:nvPicPr>
        <p:blipFill>
          <a:blip r:embed="rId3" cstate="print"/>
          <a:srcRect/>
          <a:stretch>
            <a:fillRect/>
          </a:stretch>
        </p:blipFill>
        <p:spPr bwMode="auto">
          <a:xfrm>
            <a:off x="1763688" y="764704"/>
            <a:ext cx="6158458" cy="5775265"/>
          </a:xfrm>
          <a:prstGeom prst="rect">
            <a:avLst/>
          </a:prstGeom>
          <a:noFill/>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15" descr="http://upload.wikimedia.org/wikipedia/commons/thumb/9/9a/TallinnPan.jpg/900px-TallinnPan.jpg"/>
          <p:cNvPicPr>
            <a:picLocks noChangeAspect="1" noChangeArrowheads="1"/>
          </p:cNvPicPr>
          <p:nvPr/>
        </p:nvPicPr>
        <p:blipFill>
          <a:blip r:embed="rId2" cstate="print"/>
          <a:srcRect/>
          <a:stretch>
            <a:fillRect/>
          </a:stretch>
        </p:blipFill>
        <p:spPr bwMode="auto">
          <a:xfrm>
            <a:off x="251520" y="0"/>
            <a:ext cx="8619025" cy="1556792"/>
          </a:xfrm>
          <a:prstGeom prst="rect">
            <a:avLst/>
          </a:prstGeom>
          <a:noFill/>
          <a:ln w="9525">
            <a:noFill/>
            <a:miter lim="800000"/>
            <a:headEnd/>
            <a:tailEnd/>
          </a:ln>
        </p:spPr>
      </p:pic>
      <p:sp>
        <p:nvSpPr>
          <p:cNvPr id="2" name="1 - Θέση περιεχομένου"/>
          <p:cNvSpPr>
            <a:spLocks noGrp="1"/>
          </p:cNvSpPr>
          <p:nvPr>
            <p:ph idx="1"/>
          </p:nvPr>
        </p:nvSpPr>
        <p:spPr>
          <a:xfrm>
            <a:off x="395536" y="1628800"/>
            <a:ext cx="8568952" cy="2596009"/>
          </a:xfrm>
        </p:spPr>
        <p:txBody>
          <a:bodyPr>
            <a:normAutofit/>
          </a:bodyPr>
          <a:lstStyle/>
          <a:p>
            <a:pPr eaLnBrk="1" hangingPunct="1">
              <a:buNone/>
            </a:pPr>
            <a:endParaRPr lang="en-US" dirty="0" smtClean="0"/>
          </a:p>
          <a:p>
            <a:r>
              <a:rPr lang="en-US" dirty="0" smtClean="0"/>
              <a:t>The city was known as </a:t>
            </a:r>
            <a:r>
              <a:rPr lang="en-US" b="1" dirty="0" err="1" smtClean="0"/>
              <a:t>Reval</a:t>
            </a:r>
            <a:r>
              <a:rPr lang="en-US" dirty="0" smtClean="0"/>
              <a:t> from the 13th century until 1917.</a:t>
            </a:r>
          </a:p>
          <a:p>
            <a:r>
              <a:rPr lang="en-US" dirty="0" smtClean="0"/>
              <a:t>Tallinn's old town is placed on the </a:t>
            </a:r>
            <a:r>
              <a:rPr lang="en-US" dirty="0" smtClean="0">
                <a:solidFill>
                  <a:srgbClr val="FF0000"/>
                </a:solidFill>
              </a:rPr>
              <a:t>UNESCO</a:t>
            </a:r>
            <a:r>
              <a:rPr lang="en-US" dirty="0" smtClean="0"/>
              <a:t> World Heritage List.</a:t>
            </a:r>
          </a:p>
          <a:p>
            <a:pPr eaLnBrk="1" hangingPunct="1"/>
            <a:endParaRPr lang="en-US" dirty="0" smtClean="0"/>
          </a:p>
        </p:txBody>
      </p:sp>
      <p:sp>
        <p:nvSpPr>
          <p:cNvPr id="3" name="2 - Τίτλος"/>
          <p:cNvSpPr>
            <a:spLocks noGrp="1"/>
          </p:cNvSpPr>
          <p:nvPr>
            <p:ph type="title"/>
          </p:nvPr>
        </p:nvSpPr>
        <p:spPr>
          <a:xfrm>
            <a:off x="539552" y="1052736"/>
            <a:ext cx="8229600" cy="1143000"/>
          </a:xfrm>
        </p:spPr>
        <p:txBody>
          <a:bodyPr/>
          <a:lstStyle/>
          <a:p>
            <a:pPr eaLnBrk="1" fontAlgn="auto" hangingPunct="1">
              <a:spcAft>
                <a:spcPts val="0"/>
              </a:spcAft>
              <a:defRPr/>
            </a:pPr>
            <a:r>
              <a:rPr lang="en-US" dirty="0" smtClean="0"/>
              <a:t>  </a:t>
            </a:r>
            <a:endParaRPr lang="el-GR" dirty="0"/>
          </a:p>
        </p:txBody>
      </p:sp>
      <p:pic>
        <p:nvPicPr>
          <p:cNvPr id="104450" name="Picture 2" descr="http://www.rogerdarlington.me.uk/Tallinn4.jpg"/>
          <p:cNvPicPr>
            <a:picLocks noChangeAspect="1" noChangeArrowheads="1"/>
          </p:cNvPicPr>
          <p:nvPr/>
        </p:nvPicPr>
        <p:blipFill>
          <a:blip r:embed="rId3" cstate="print"/>
          <a:srcRect/>
          <a:stretch>
            <a:fillRect/>
          </a:stretch>
        </p:blipFill>
        <p:spPr bwMode="auto">
          <a:xfrm>
            <a:off x="6767736" y="3689648"/>
            <a:ext cx="2376264" cy="3168352"/>
          </a:xfrm>
          <a:prstGeom prst="rect">
            <a:avLst/>
          </a:prstGeom>
          <a:noFill/>
        </p:spPr>
      </p:pic>
      <p:pic>
        <p:nvPicPr>
          <p:cNvPr id="104452" name="Picture 4" descr="http://www.rogerdarlington.me.uk/Tallinn7.jpg"/>
          <p:cNvPicPr>
            <a:picLocks noChangeAspect="1" noChangeArrowheads="1"/>
          </p:cNvPicPr>
          <p:nvPr/>
        </p:nvPicPr>
        <p:blipFill>
          <a:blip r:embed="rId4" cstate="print"/>
          <a:srcRect/>
          <a:stretch>
            <a:fillRect/>
          </a:stretch>
        </p:blipFill>
        <p:spPr bwMode="auto">
          <a:xfrm>
            <a:off x="323528" y="4000500"/>
            <a:ext cx="2143125" cy="2857500"/>
          </a:xfrm>
          <a:prstGeom prst="rect">
            <a:avLst/>
          </a:prstGeom>
          <a:noFill/>
        </p:spPr>
      </p:pic>
      <p:sp>
        <p:nvSpPr>
          <p:cNvPr id="13" name="Title 1"/>
          <p:cNvSpPr txBox="1">
            <a:spLocks/>
          </p:cNvSpPr>
          <p:nvPr/>
        </p:nvSpPr>
        <p:spPr>
          <a:xfrm>
            <a:off x="323528" y="1340768"/>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Tallin</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56700" cy="6865938"/>
          </a:xfrm>
          <a:prstGeom prst="rect">
            <a:avLst/>
          </a:prstGeom>
          <a:solidFill>
            <a:schemeClr val="bg1"/>
          </a:solidFill>
          <a:ln w="0">
            <a:noFill/>
            <a:miter lim="800000"/>
            <a:headEnd/>
            <a:tailEnd/>
          </a:ln>
        </p:spPr>
        <p:txBody>
          <a:bodyPr/>
          <a:lstStyle/>
          <a:p>
            <a:endParaRPr lang="lt-LT" dirty="0"/>
          </a:p>
        </p:txBody>
      </p:sp>
      <p:sp>
        <p:nvSpPr>
          <p:cNvPr id="20483" name="Rectangle 3"/>
          <p:cNvSpPr>
            <a:spLocks noChangeArrowheads="1"/>
          </p:cNvSpPr>
          <p:nvPr/>
        </p:nvSpPr>
        <p:spPr bwMode="auto">
          <a:xfrm>
            <a:off x="1214414" y="3432175"/>
            <a:ext cx="7942286" cy="3433763"/>
          </a:xfrm>
          <a:prstGeom prst="rect">
            <a:avLst/>
          </a:prstGeom>
          <a:solidFill>
            <a:schemeClr val="bg1"/>
          </a:solidFill>
          <a:ln w="0">
            <a:noFill/>
            <a:miter lim="800000"/>
            <a:headEnd/>
            <a:tailEnd/>
          </a:ln>
        </p:spPr>
        <p:txBody>
          <a:bodyPr/>
          <a:lstStyle/>
          <a:p>
            <a:endParaRPr lang="en-US"/>
          </a:p>
        </p:txBody>
      </p:sp>
      <p:sp>
        <p:nvSpPr>
          <p:cNvPr id="20492" name="AutoShape 5"/>
          <p:cNvSpPr>
            <a:spLocks noChangeArrowheads="1"/>
          </p:cNvSpPr>
          <p:nvPr/>
        </p:nvSpPr>
        <p:spPr bwMode="auto">
          <a:xfrm>
            <a:off x="285720" y="506085"/>
            <a:ext cx="8715468" cy="6228201"/>
          </a:xfrm>
          <a:prstGeom prst="roundRect">
            <a:avLst>
              <a:gd name="adj" fmla="val 6194"/>
            </a:avLst>
          </a:prstGeom>
          <a:solidFill>
            <a:schemeClr val="bg1"/>
          </a:solidFill>
          <a:ln w="9525">
            <a:noFill/>
            <a:round/>
            <a:headEnd/>
            <a:tailEnd/>
          </a:ln>
        </p:spPr>
        <p:txBody>
          <a:bodyPr wrap="none" anchor="ctr"/>
          <a:lstStyle/>
          <a:p>
            <a:endParaRPr lang="en-US"/>
          </a:p>
        </p:txBody>
      </p:sp>
      <p:pic>
        <p:nvPicPr>
          <p:cNvPr id="7" name="Picture 4" descr="Tallinn Old town"/>
          <p:cNvPicPr>
            <a:picLocks noChangeAspect="1" noChangeArrowheads="1"/>
          </p:cNvPicPr>
          <p:nvPr/>
        </p:nvPicPr>
        <p:blipFill>
          <a:blip r:embed="rId3" cstate="print"/>
          <a:srcRect/>
          <a:stretch>
            <a:fillRect/>
          </a:stretch>
        </p:blipFill>
        <p:spPr bwMode="auto">
          <a:xfrm>
            <a:off x="611560" y="1196752"/>
            <a:ext cx="8001056" cy="5429288"/>
          </a:xfrm>
          <a:prstGeom prst="rect">
            <a:avLst/>
          </a:prstGeom>
          <a:ln w="88900" cap="sq" cmpd="thickThin">
            <a:solidFill>
              <a:srgbClr val="000000"/>
            </a:solidFill>
            <a:prstDash val="solid"/>
            <a:miter lim="800000"/>
          </a:ln>
          <a:effectLst>
            <a:innerShdw blurRad="76200">
              <a:srgbClr val="000000"/>
            </a:innerShdw>
          </a:effectLst>
        </p:spPr>
      </p:pic>
      <p:sp>
        <p:nvSpPr>
          <p:cNvPr id="8" name="Title 1"/>
          <p:cNvSpPr txBox="1">
            <a:spLocks/>
          </p:cNvSpPr>
          <p:nvPr/>
        </p:nvSpPr>
        <p:spPr>
          <a:xfrm>
            <a:off x="395536" y="188640"/>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Tallin</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56700" cy="6865938"/>
          </a:xfrm>
          <a:prstGeom prst="rect">
            <a:avLst/>
          </a:prstGeom>
          <a:solidFill>
            <a:schemeClr val="bg1"/>
          </a:solidFill>
          <a:ln w="0">
            <a:noFill/>
            <a:miter lim="800000"/>
            <a:headEnd/>
            <a:tailEnd/>
          </a:ln>
        </p:spPr>
        <p:txBody>
          <a:bodyPr/>
          <a:lstStyle/>
          <a:p>
            <a:endParaRPr lang="lt-LT" dirty="0"/>
          </a:p>
        </p:txBody>
      </p:sp>
      <p:sp>
        <p:nvSpPr>
          <p:cNvPr id="20483" name="Rectangle 3"/>
          <p:cNvSpPr>
            <a:spLocks noChangeArrowheads="1"/>
          </p:cNvSpPr>
          <p:nvPr/>
        </p:nvSpPr>
        <p:spPr bwMode="auto">
          <a:xfrm>
            <a:off x="1214414" y="3432175"/>
            <a:ext cx="7942286" cy="3433763"/>
          </a:xfrm>
          <a:prstGeom prst="rect">
            <a:avLst/>
          </a:prstGeom>
          <a:solidFill>
            <a:schemeClr val="bg1"/>
          </a:solidFill>
          <a:ln w="0">
            <a:noFill/>
            <a:miter lim="800000"/>
            <a:headEnd/>
            <a:tailEnd/>
          </a:ln>
        </p:spPr>
        <p:txBody>
          <a:bodyPr/>
          <a:lstStyle/>
          <a:p>
            <a:endParaRPr lang="en-US"/>
          </a:p>
        </p:txBody>
      </p:sp>
      <p:sp>
        <p:nvSpPr>
          <p:cNvPr id="20492" name="AutoShape 5"/>
          <p:cNvSpPr>
            <a:spLocks noChangeArrowheads="1"/>
          </p:cNvSpPr>
          <p:nvPr/>
        </p:nvSpPr>
        <p:spPr bwMode="auto">
          <a:xfrm>
            <a:off x="285720" y="506084"/>
            <a:ext cx="8715468" cy="6228202"/>
          </a:xfrm>
          <a:prstGeom prst="roundRect">
            <a:avLst>
              <a:gd name="adj" fmla="val 6194"/>
            </a:avLst>
          </a:prstGeom>
          <a:solidFill>
            <a:schemeClr val="bg1"/>
          </a:solidFill>
          <a:ln w="9525">
            <a:noFill/>
            <a:round/>
            <a:headEnd/>
            <a:tailEnd/>
          </a:ln>
        </p:spPr>
        <p:txBody>
          <a:bodyPr wrap="none" anchor="ctr"/>
          <a:lstStyle/>
          <a:p>
            <a:endParaRPr lang="en-US"/>
          </a:p>
        </p:txBody>
      </p:sp>
      <p:pic>
        <p:nvPicPr>
          <p:cNvPr id="7" name="Picture 4" descr="tartu[1]"/>
          <p:cNvPicPr>
            <a:picLocks noChangeAspect="1" noChangeArrowheads="1"/>
          </p:cNvPicPr>
          <p:nvPr/>
        </p:nvPicPr>
        <p:blipFill>
          <a:blip r:embed="rId3" cstate="print"/>
          <a:srcRect/>
          <a:stretch>
            <a:fillRect/>
          </a:stretch>
        </p:blipFill>
        <p:spPr bwMode="auto">
          <a:xfrm>
            <a:off x="899592" y="1484784"/>
            <a:ext cx="7588988" cy="5196064"/>
          </a:xfrm>
          <a:prstGeom prst="rect">
            <a:avLst/>
          </a:prstGeom>
          <a:ln w="88900" cap="sq" cmpd="thickThin">
            <a:solidFill>
              <a:srgbClr val="000000"/>
            </a:solidFill>
            <a:prstDash val="solid"/>
            <a:miter lim="800000"/>
          </a:ln>
          <a:effectLst>
            <a:innerShdw blurRad="76200">
              <a:srgbClr val="000000"/>
            </a:innerShdw>
          </a:effectLst>
        </p:spPr>
      </p:pic>
      <p:sp>
        <p:nvSpPr>
          <p:cNvPr id="8" name="Title 1"/>
          <p:cNvSpPr txBox="1">
            <a:spLocks/>
          </p:cNvSpPr>
          <p:nvPr/>
        </p:nvSpPr>
        <p:spPr>
          <a:xfrm>
            <a:off x="611560" y="188640"/>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Tartu</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517232"/>
            <a:ext cx="9144000" cy="1051560"/>
          </a:xfrm>
        </p:spPr>
        <p:txBody>
          <a:bodyPr/>
          <a:lstStyle/>
          <a:p>
            <a:pPr algn="ctr"/>
            <a:r>
              <a:rPr lang="it-IT" dirty="0" smtClean="0"/>
              <a:t>LATVIA</a:t>
            </a:r>
            <a:endParaRPr lang="it-IT" dirty="0"/>
          </a:p>
        </p:txBody>
      </p:sp>
      <p:pic>
        <p:nvPicPr>
          <p:cNvPr id="90114" name="Picture 2" descr="http://www.mapsofworld.com/physical-map/maps/latvia-physical-map.jpg"/>
          <p:cNvPicPr>
            <a:picLocks noChangeAspect="1" noChangeArrowheads="1"/>
          </p:cNvPicPr>
          <p:nvPr/>
        </p:nvPicPr>
        <p:blipFill>
          <a:blip r:embed="rId2" cstate="print"/>
          <a:srcRect/>
          <a:stretch>
            <a:fillRect/>
          </a:stretch>
        </p:blipFill>
        <p:spPr bwMode="auto">
          <a:xfrm>
            <a:off x="1475656" y="332656"/>
            <a:ext cx="6403040" cy="5530627"/>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lv-LV" sz="44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Location</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lang="lv-LV" sz="4400" b="0" dirty="0" err="1">
                <a:ln w="12700" cmpd="sng">
                  <a:solidFill>
                    <a:srgbClr val="C00000"/>
                  </a:solidFill>
                  <a:prstDash val="solid"/>
                </a:ln>
                <a:solidFill>
                  <a:schemeClr val="accent3"/>
                </a:solidFill>
                <a:effectLst>
                  <a:outerShdw blurRad="63500" dir="3600000" algn="tl" rotWithShape="0">
                    <a:srgbClr val="000000">
                      <a:alpha val="70000"/>
                    </a:srgbClr>
                  </a:outerShdw>
                </a:effectLst>
              </a:rPr>
              <a:t>of</a:t>
            </a:r>
            <a:r>
              <a:rPr lang="lv-LV" sz="4400" b="0" dirty="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lang="lv-LV" sz="4400" b="0" dirty="0" err="1">
                <a:ln w="12700" cmpd="sng">
                  <a:solidFill>
                    <a:srgbClr val="C00000"/>
                  </a:solidFill>
                  <a:prstDash val="solid"/>
                </a:ln>
                <a:solidFill>
                  <a:schemeClr val="accent3"/>
                </a:solidFill>
                <a:effectLst>
                  <a:outerShdw blurRad="63500" dir="3600000" algn="tl" rotWithShape="0">
                    <a:srgbClr val="000000">
                      <a:alpha val="70000"/>
                    </a:srgbClr>
                  </a:outerShdw>
                </a:effectLst>
              </a:rPr>
              <a:t>Latvia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251520" y="1556792"/>
            <a:ext cx="8280920" cy="4668837"/>
          </a:xfrm>
        </p:spPr>
        <p:txBody>
          <a:bodyPr>
            <a:normAutofit/>
          </a:bodyPr>
          <a:lstStyle/>
          <a:p>
            <a:pPr marL="274320" indent="-274320" fontAlgn="auto">
              <a:lnSpc>
                <a:spcPct val="110000"/>
              </a:lnSpc>
              <a:spcAft>
                <a:spcPts val="600"/>
              </a:spcAft>
              <a:buFont typeface="Wingdings" pitchFamily="2" charset="2"/>
              <a:buChar char="v"/>
              <a:defRPr/>
            </a:pPr>
            <a:r>
              <a:rPr lang="en-US" sz="2800" dirty="0" smtClean="0"/>
              <a:t>Latvia is </a:t>
            </a:r>
            <a:r>
              <a:rPr lang="en-US" sz="2800" dirty="0" smtClean="0">
                <a:solidFill>
                  <a:srgbClr val="FF0000"/>
                </a:solidFill>
              </a:rPr>
              <a:t>the central </a:t>
            </a:r>
            <a:r>
              <a:rPr lang="en-US" sz="2800" dirty="0" smtClean="0"/>
              <a:t>country of the Baltic</a:t>
            </a:r>
            <a:r>
              <a:rPr lang="lv-LV" sz="2800" dirty="0" smtClean="0"/>
              <a:t> </a:t>
            </a:r>
            <a:r>
              <a:rPr lang="en-US" sz="2800" dirty="0" smtClean="0"/>
              <a:t>States.</a:t>
            </a:r>
          </a:p>
          <a:p>
            <a:pPr marL="274320" indent="-274320" fontAlgn="auto">
              <a:lnSpc>
                <a:spcPct val="110000"/>
              </a:lnSpc>
              <a:spcAft>
                <a:spcPts val="600"/>
              </a:spcAft>
              <a:buNone/>
              <a:defRPr/>
            </a:pPr>
            <a:r>
              <a:rPr lang="en-US" sz="2800" dirty="0" smtClean="0"/>
              <a:t> </a:t>
            </a:r>
            <a:endParaRPr lang="lv-LV" sz="2800" dirty="0" smtClean="0"/>
          </a:p>
          <a:p>
            <a:pPr marL="274320" indent="-274320" fontAlgn="auto">
              <a:lnSpc>
                <a:spcPct val="110000"/>
              </a:lnSpc>
              <a:spcAft>
                <a:spcPts val="600"/>
              </a:spcAft>
              <a:buFont typeface="Wingdings" pitchFamily="2" charset="2"/>
              <a:buChar char="v"/>
              <a:defRPr/>
            </a:pPr>
            <a:r>
              <a:rPr lang="en-US" sz="2800" dirty="0" smtClean="0"/>
              <a:t>Latvia </a:t>
            </a:r>
            <a:r>
              <a:rPr lang="lv-LV" sz="2800" dirty="0" smtClean="0"/>
              <a:t> </a:t>
            </a:r>
            <a:r>
              <a:rPr lang="en-US" dirty="0" smtClean="0"/>
              <a:t>is bordered</a:t>
            </a:r>
            <a:r>
              <a:rPr lang="en-US" sz="2800" dirty="0" smtClean="0"/>
              <a:t> </a:t>
            </a:r>
            <a:r>
              <a:rPr lang="it-IT" dirty="0" err="1" smtClean="0"/>
              <a:t>by</a:t>
            </a:r>
            <a:r>
              <a:rPr lang="lv-LV" sz="2800" dirty="0" smtClean="0"/>
              <a:t/>
            </a:r>
            <a:br>
              <a:rPr lang="lv-LV" sz="2800" dirty="0" smtClean="0"/>
            </a:br>
            <a:r>
              <a:rPr lang="en-US" sz="2800" dirty="0" smtClean="0"/>
              <a:t>Estonia </a:t>
            </a:r>
            <a:r>
              <a:rPr lang="it-IT" dirty="0" err="1" smtClean="0"/>
              <a:t>to</a:t>
            </a:r>
            <a:r>
              <a:rPr lang="en-US" sz="2800" dirty="0" smtClean="0"/>
              <a:t> </a:t>
            </a:r>
            <a:r>
              <a:rPr lang="en-US" sz="2800" dirty="0" smtClean="0"/>
              <a:t>the north,</a:t>
            </a:r>
            <a:r>
              <a:rPr lang="lv-LV" sz="2800" dirty="0" smtClean="0"/>
              <a:t/>
            </a:r>
            <a:br>
              <a:rPr lang="lv-LV" sz="2800" dirty="0" smtClean="0"/>
            </a:br>
            <a:r>
              <a:rPr lang="en-US" sz="2800" dirty="0" smtClean="0"/>
              <a:t>Russia to the </a:t>
            </a:r>
            <a:r>
              <a:rPr lang="en-US" sz="2800" dirty="0" smtClean="0"/>
              <a:t>east,</a:t>
            </a:r>
            <a:r>
              <a:rPr lang="lv-LV" sz="2800" dirty="0" smtClean="0"/>
              <a:t/>
            </a:r>
            <a:br>
              <a:rPr lang="lv-LV" sz="2800" dirty="0" smtClean="0"/>
            </a:br>
            <a:r>
              <a:rPr lang="en-US" sz="2800" dirty="0" smtClean="0"/>
              <a:t>Lithuania</a:t>
            </a:r>
            <a:r>
              <a:rPr lang="lv-LV" sz="2800" dirty="0" smtClean="0"/>
              <a:t> </a:t>
            </a:r>
            <a:r>
              <a:rPr lang="it-IT" dirty="0" err="1" smtClean="0"/>
              <a:t>to</a:t>
            </a:r>
            <a:r>
              <a:rPr lang="en-US" sz="2800" dirty="0" smtClean="0"/>
              <a:t> </a:t>
            </a:r>
            <a:r>
              <a:rPr lang="en-US" sz="2800" dirty="0" smtClean="0"/>
              <a:t>the south</a:t>
            </a:r>
            <a:r>
              <a:rPr lang="lv-LV" sz="2800" dirty="0" smtClean="0"/>
              <a:t/>
            </a:r>
            <a:br>
              <a:rPr lang="lv-LV" sz="2800" dirty="0" smtClean="0"/>
            </a:br>
            <a:r>
              <a:rPr lang="en-US" sz="2800" dirty="0" smtClean="0"/>
              <a:t>and the Baltic Sea</a:t>
            </a:r>
            <a:r>
              <a:rPr lang="lv-LV" sz="2800" dirty="0" smtClean="0"/>
              <a:t/>
            </a:r>
            <a:br>
              <a:rPr lang="lv-LV" sz="2800" dirty="0" smtClean="0"/>
            </a:br>
            <a:r>
              <a:rPr lang="it-IT" dirty="0" err="1" smtClean="0"/>
              <a:t>to</a:t>
            </a:r>
            <a:r>
              <a:rPr lang="lv-LV" sz="2800" dirty="0" smtClean="0"/>
              <a:t> </a:t>
            </a:r>
            <a:r>
              <a:rPr lang="en-US" sz="2800" dirty="0" smtClean="0"/>
              <a:t>the west. </a:t>
            </a:r>
            <a:endParaRPr lang="lv-LV" sz="2800" dirty="0" smtClean="0"/>
          </a:p>
        </p:txBody>
      </p:sp>
      <p:pic>
        <p:nvPicPr>
          <p:cNvPr id="5124" name="Picture 4"/>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4283968" y="3140968"/>
            <a:ext cx="4579118" cy="3130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Oval 1"/>
          <p:cNvSpPr/>
          <p:nvPr/>
        </p:nvSpPr>
        <p:spPr>
          <a:xfrm>
            <a:off x="7038975" y="4076700"/>
            <a:ext cx="973138" cy="415925"/>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lv-LV"/>
          </a:p>
        </p:txBody>
      </p:sp>
      <p:pic>
        <p:nvPicPr>
          <p:cNvPr id="41990" name="Picture 3"/>
          <p:cNvPicPr>
            <a:picLocks noChangeAspect="1"/>
          </p:cNvPicPr>
          <p:nvPr/>
        </p:nvPicPr>
        <p:blipFill>
          <a:blip r:embed="rId5" cstate="print"/>
          <a:srcRect/>
          <a:stretch>
            <a:fillRect/>
          </a:stretch>
        </p:blipFill>
        <p:spPr bwMode="auto">
          <a:xfrm>
            <a:off x="6646863" y="339725"/>
            <a:ext cx="2411412" cy="984250"/>
          </a:xfrm>
          <a:prstGeom prst="rect">
            <a:avLst/>
          </a:prstGeom>
          <a:noFill/>
          <a:ln w="9525">
            <a:noFill/>
            <a:miter lim="800000"/>
            <a:headEnd/>
            <a:tailEnd/>
          </a:ln>
        </p:spPr>
      </p:pic>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it-IT" sz="44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Geography</a:t>
            </a:r>
            <a:r>
              <a:rPr lang="it-IT"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of </a:t>
            </a:r>
            <a:r>
              <a:rPr lang="lv-LV" sz="4400" b="0" dirty="0">
                <a:ln w="12700" cmpd="sng">
                  <a:solidFill>
                    <a:srgbClr val="C00000"/>
                  </a:solidFill>
                  <a:prstDash val="solid"/>
                </a:ln>
                <a:solidFill>
                  <a:schemeClr val="accent3"/>
                </a:solidFill>
                <a:effectLst>
                  <a:outerShdw blurRad="63500" dir="3600000" algn="tl" rotWithShape="0">
                    <a:srgbClr val="000000">
                      <a:alpha val="70000"/>
                    </a:srgbClr>
                  </a:outerShdw>
                </a:effectLst>
              </a:rPr>
              <a:t>Latvia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539552" y="1556792"/>
            <a:ext cx="7992888" cy="4668837"/>
          </a:xfrm>
        </p:spPr>
        <p:txBody>
          <a:bodyPr>
            <a:normAutofit/>
          </a:bodyPr>
          <a:lstStyle/>
          <a:p>
            <a:pPr algn="just"/>
            <a:r>
              <a:rPr lang="en-US" dirty="0" smtClean="0"/>
              <a:t>Most of the land is </a:t>
            </a:r>
            <a:r>
              <a:rPr lang="en-US" dirty="0" smtClean="0">
                <a:solidFill>
                  <a:srgbClr val="FF0000"/>
                </a:solidFill>
              </a:rPr>
              <a:t>flat</a:t>
            </a:r>
            <a:r>
              <a:rPr lang="en-US" dirty="0" smtClean="0"/>
              <a:t> but in some areas there are glacial hills, some reaching as much as (300 m) above sea level. </a:t>
            </a:r>
          </a:p>
          <a:p>
            <a:pPr algn="just"/>
            <a:r>
              <a:rPr lang="en-US" dirty="0" smtClean="0"/>
              <a:t>There are many small glacial lakes. </a:t>
            </a:r>
          </a:p>
          <a:p>
            <a:pPr algn="just"/>
            <a:r>
              <a:rPr lang="en-US" dirty="0" smtClean="0"/>
              <a:t>Latvia's largest river is the </a:t>
            </a:r>
            <a:r>
              <a:rPr lang="en-US" dirty="0" smtClean="0">
                <a:solidFill>
                  <a:srgbClr val="FF0000"/>
                </a:solidFill>
              </a:rPr>
              <a:t>Western Dvina </a:t>
            </a:r>
            <a:r>
              <a:rPr lang="en-US" dirty="0" smtClean="0"/>
              <a:t>(or </a:t>
            </a:r>
            <a:r>
              <a:rPr lang="en-US" dirty="0" err="1" smtClean="0"/>
              <a:t>Daugava</a:t>
            </a:r>
            <a:r>
              <a:rPr lang="en-US" dirty="0" smtClean="0"/>
              <a:t>), which flows from Belarus to the </a:t>
            </a:r>
            <a:r>
              <a:rPr lang="en-US" dirty="0" smtClean="0">
                <a:solidFill>
                  <a:srgbClr val="FF0000"/>
                </a:solidFill>
              </a:rPr>
              <a:t>Gulf of Riga. </a:t>
            </a:r>
          </a:p>
          <a:p>
            <a:pPr algn="just"/>
            <a:r>
              <a:rPr lang="en-US" dirty="0" smtClean="0"/>
              <a:t>Latvia's climate is </a:t>
            </a:r>
            <a:r>
              <a:rPr lang="en-US" dirty="0" smtClean="0">
                <a:solidFill>
                  <a:srgbClr val="FF0000"/>
                </a:solidFill>
              </a:rPr>
              <a:t>cold continental</a:t>
            </a:r>
            <a:r>
              <a:rPr lang="en-US" dirty="0" smtClean="0"/>
              <a:t>, but tempered by the sea. </a:t>
            </a:r>
          </a:p>
          <a:p>
            <a:pPr marL="274320" indent="-274320" fontAlgn="auto">
              <a:lnSpc>
                <a:spcPct val="110000"/>
              </a:lnSpc>
              <a:spcAft>
                <a:spcPts val="600"/>
              </a:spcAft>
              <a:buFont typeface="Wingdings" pitchFamily="2" charset="2"/>
              <a:buChar char="v"/>
              <a:defRPr/>
            </a:pPr>
            <a:endParaRPr lang="lv-LV" sz="2800" dirty="0" smtClean="0"/>
          </a:p>
        </p:txBody>
      </p:sp>
      <p:pic>
        <p:nvPicPr>
          <p:cNvPr id="41990" name="Picture 3"/>
          <p:cNvPicPr>
            <a:picLocks noChangeAspect="1"/>
          </p:cNvPicPr>
          <p:nvPr/>
        </p:nvPicPr>
        <p:blipFill>
          <a:blip r:embed="rId4" cstate="print"/>
          <a:srcRect/>
          <a:stretch>
            <a:fillRect/>
          </a:stretch>
        </p:blipFill>
        <p:spPr bwMode="auto">
          <a:xfrm>
            <a:off x="6646863" y="339725"/>
            <a:ext cx="2411412" cy="984250"/>
          </a:xfrm>
          <a:prstGeom prst="rect">
            <a:avLst/>
          </a:prstGeom>
          <a:noFill/>
          <a:ln w="9525">
            <a:noFill/>
            <a:miter lim="800000"/>
            <a:headEnd/>
            <a:tailEnd/>
          </a:ln>
        </p:spPr>
      </p:pic>
    </p:spTree>
    <p:custDataLst>
      <p:tags r:id="rId1"/>
    </p:custData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it-IT"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Economy </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of </a:t>
            </a:r>
            <a:r>
              <a:rPr lang="lv-LV" sz="4400" b="0" dirty="0">
                <a:ln w="12700" cmpd="sng">
                  <a:solidFill>
                    <a:srgbClr val="C00000"/>
                  </a:solidFill>
                  <a:prstDash val="solid"/>
                </a:ln>
                <a:solidFill>
                  <a:schemeClr val="accent3"/>
                </a:solidFill>
                <a:effectLst>
                  <a:outerShdw blurRad="63500" dir="3600000" algn="tl" rotWithShape="0">
                    <a:srgbClr val="000000">
                      <a:alpha val="70000"/>
                    </a:srgbClr>
                  </a:outerShdw>
                </a:effectLst>
              </a:rPr>
              <a:t>Latvia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251520" y="1340768"/>
            <a:ext cx="8424936" cy="5112568"/>
          </a:xfrm>
        </p:spPr>
        <p:txBody>
          <a:bodyPr>
            <a:normAutofit fontScale="92500" lnSpcReduction="10000"/>
          </a:bodyPr>
          <a:lstStyle/>
          <a:p>
            <a:pPr algn="just"/>
            <a:r>
              <a:rPr lang="en-US" dirty="0" smtClean="0"/>
              <a:t>F</a:t>
            </a:r>
            <a:r>
              <a:rPr lang="en-US" dirty="0" smtClean="0"/>
              <a:t>orests </a:t>
            </a:r>
            <a:r>
              <a:rPr lang="en-US" dirty="0" smtClean="0"/>
              <a:t>provide </a:t>
            </a:r>
            <a:r>
              <a:rPr lang="en-US" dirty="0" smtClean="0">
                <a:solidFill>
                  <a:srgbClr val="FF0000"/>
                </a:solidFill>
              </a:rPr>
              <a:t>timber</a:t>
            </a:r>
            <a:r>
              <a:rPr lang="en-US" dirty="0" smtClean="0"/>
              <a:t>. The main crops include oats, </a:t>
            </a:r>
            <a:r>
              <a:rPr lang="en-US" dirty="0" smtClean="0">
                <a:solidFill>
                  <a:srgbClr val="FF0000"/>
                </a:solidFill>
              </a:rPr>
              <a:t>barley</a:t>
            </a:r>
            <a:r>
              <a:rPr lang="en-US" dirty="0" smtClean="0"/>
              <a:t>, rye, </a:t>
            </a:r>
            <a:r>
              <a:rPr lang="en-US" dirty="0" smtClean="0">
                <a:solidFill>
                  <a:srgbClr val="FF0000"/>
                </a:solidFill>
              </a:rPr>
              <a:t>sugar beets, potatoes, </a:t>
            </a:r>
            <a:r>
              <a:rPr lang="en-US" dirty="0" smtClean="0">
                <a:solidFill>
                  <a:srgbClr val="FF0000"/>
                </a:solidFill>
              </a:rPr>
              <a:t>and </a:t>
            </a:r>
            <a:r>
              <a:rPr lang="en-US" dirty="0" smtClean="0">
                <a:solidFill>
                  <a:srgbClr val="FF0000"/>
                </a:solidFill>
              </a:rPr>
              <a:t>fodder</a:t>
            </a:r>
            <a:r>
              <a:rPr lang="en-US" dirty="0" smtClean="0"/>
              <a:t>. Bovine and swine </a:t>
            </a:r>
            <a:r>
              <a:rPr lang="en-US" dirty="0" smtClean="0">
                <a:solidFill>
                  <a:srgbClr val="FF0000"/>
                </a:solidFill>
              </a:rPr>
              <a:t>breeding</a:t>
            </a:r>
            <a:r>
              <a:rPr lang="en-US" dirty="0" smtClean="0"/>
              <a:t> is also </a:t>
            </a:r>
            <a:r>
              <a:rPr lang="en-US" dirty="0" smtClean="0"/>
              <a:t>important</a:t>
            </a:r>
            <a:r>
              <a:rPr lang="en-US" dirty="0" smtClean="0"/>
              <a:t>, as well as </a:t>
            </a:r>
            <a:r>
              <a:rPr lang="en-US" dirty="0" smtClean="0">
                <a:solidFill>
                  <a:srgbClr val="FF0000"/>
                </a:solidFill>
              </a:rPr>
              <a:t>fishing </a:t>
            </a:r>
            <a:r>
              <a:rPr lang="en-US" dirty="0" smtClean="0"/>
              <a:t>(especially of herrings)</a:t>
            </a:r>
            <a:endParaRPr lang="en-US" dirty="0" smtClean="0"/>
          </a:p>
          <a:p>
            <a:pPr algn="just"/>
            <a:r>
              <a:rPr lang="en-US" dirty="0" smtClean="0"/>
              <a:t>Major industries include the manufacturing of railway cars and </a:t>
            </a:r>
            <a:r>
              <a:rPr lang="en-US" dirty="0" smtClean="0">
                <a:solidFill>
                  <a:srgbClr val="FF0000"/>
                </a:solidFill>
              </a:rPr>
              <a:t>locomotives</a:t>
            </a:r>
            <a:r>
              <a:rPr lang="en-US" dirty="0" smtClean="0"/>
              <a:t>, </a:t>
            </a:r>
            <a:r>
              <a:rPr lang="en-US" dirty="0" smtClean="0">
                <a:solidFill>
                  <a:srgbClr val="FF0000"/>
                </a:solidFill>
              </a:rPr>
              <a:t>telephone equipment</a:t>
            </a:r>
            <a:r>
              <a:rPr lang="en-US" dirty="0" smtClean="0"/>
              <a:t>, scientific instruments, chemicals, and textiles. Other industries include </a:t>
            </a:r>
            <a:r>
              <a:rPr lang="en-US" dirty="0" smtClean="0">
                <a:solidFill>
                  <a:srgbClr val="FF0000"/>
                </a:solidFill>
              </a:rPr>
              <a:t>shipbuilding, food processing </a:t>
            </a:r>
            <a:r>
              <a:rPr lang="en-US" dirty="0" smtClean="0"/>
              <a:t>and the manufacturing of </a:t>
            </a:r>
            <a:r>
              <a:rPr lang="en-US" dirty="0" smtClean="0">
                <a:solidFill>
                  <a:srgbClr val="FF0000"/>
                </a:solidFill>
              </a:rPr>
              <a:t>paper and wood products</a:t>
            </a:r>
            <a:r>
              <a:rPr lang="en-US" dirty="0" smtClean="0"/>
              <a:t>. Riga, the capital, is the main industrial center.</a:t>
            </a:r>
          </a:p>
          <a:p>
            <a:pPr algn="just"/>
            <a:r>
              <a:rPr lang="en-US" dirty="0" smtClean="0"/>
              <a:t>Latvia's rail and highway networks are extensive. </a:t>
            </a:r>
            <a:r>
              <a:rPr lang="en-US" dirty="0" smtClean="0">
                <a:solidFill>
                  <a:srgbClr val="FF0000"/>
                </a:solidFill>
              </a:rPr>
              <a:t>Riga is a Baltic </a:t>
            </a:r>
            <a:r>
              <a:rPr lang="en-US" dirty="0" smtClean="0"/>
              <a:t>port and has the nation's largest airport. Most </a:t>
            </a:r>
            <a:r>
              <a:rPr lang="en-US" dirty="0" smtClean="0">
                <a:solidFill>
                  <a:srgbClr val="FF0000"/>
                </a:solidFill>
              </a:rPr>
              <a:t>raw materials</a:t>
            </a:r>
            <a:r>
              <a:rPr lang="en-US" dirty="0" smtClean="0"/>
              <a:t> are </a:t>
            </a:r>
            <a:r>
              <a:rPr lang="en-US" dirty="0" smtClean="0">
                <a:solidFill>
                  <a:srgbClr val="FF0000"/>
                </a:solidFill>
              </a:rPr>
              <a:t>imported. </a:t>
            </a:r>
          </a:p>
          <a:p>
            <a:pPr marL="274320" indent="-274320" fontAlgn="auto">
              <a:lnSpc>
                <a:spcPct val="110000"/>
              </a:lnSpc>
              <a:spcAft>
                <a:spcPts val="600"/>
              </a:spcAft>
              <a:buFont typeface="Wingdings" pitchFamily="2" charset="2"/>
              <a:buChar char="v"/>
              <a:defRPr/>
            </a:pPr>
            <a:endParaRPr lang="lv-LV" sz="2800" dirty="0" smtClean="0"/>
          </a:p>
        </p:txBody>
      </p:sp>
      <p:pic>
        <p:nvPicPr>
          <p:cNvPr id="41990" name="Picture 3"/>
          <p:cNvPicPr>
            <a:picLocks noChangeAspect="1"/>
          </p:cNvPicPr>
          <p:nvPr/>
        </p:nvPicPr>
        <p:blipFill>
          <a:blip r:embed="rId4" cstate="print"/>
          <a:srcRect/>
          <a:stretch>
            <a:fillRect/>
          </a:stretch>
        </p:blipFill>
        <p:spPr bwMode="auto">
          <a:xfrm>
            <a:off x="6646863" y="339725"/>
            <a:ext cx="2411412" cy="984250"/>
          </a:xfrm>
          <a:prstGeom prst="rect">
            <a:avLst/>
          </a:prstGeom>
          <a:noFill/>
          <a:ln w="9525">
            <a:noFill/>
            <a:miter lim="800000"/>
            <a:headEnd/>
            <a:tailEnd/>
          </a:ln>
        </p:spPr>
      </p:pic>
    </p:spTree>
    <p:custDataLst>
      <p:tags r:id="rId1"/>
    </p:custData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8" y="285728"/>
            <a:ext cx="5328592" cy="911024"/>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algn="ctr" fontAlgn="auto">
              <a:spcAft>
                <a:spcPts val="0"/>
              </a:spcAft>
              <a:defRPr/>
            </a:pPr>
            <a:r>
              <a:rPr lang="lv-LV" sz="48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Riga</a:t>
            </a:r>
            <a:endParaRPr lang="en-GB" sz="48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462088"/>
            <a:ext cx="7354888" cy="4994275"/>
          </a:xfrm>
        </p:spPr>
        <p:txBody>
          <a:bodyPr>
            <a:normAutofit/>
          </a:bodyPr>
          <a:lstStyle/>
          <a:p>
            <a:pPr marL="274320" indent="-274320" fontAlgn="auto">
              <a:spcAft>
                <a:spcPts val="600"/>
              </a:spcAft>
              <a:buFont typeface="Wingdings" pitchFamily="2" charset="2"/>
              <a:buChar char="v"/>
              <a:defRPr/>
            </a:pPr>
            <a:r>
              <a:rPr lang="en-US" dirty="0" smtClean="0"/>
              <a:t>The capital of Latvia is </a:t>
            </a:r>
            <a:r>
              <a:rPr lang="en-US" dirty="0" smtClean="0">
                <a:solidFill>
                  <a:srgbClr val="FF0000"/>
                </a:solidFill>
              </a:rPr>
              <a:t>Riga</a:t>
            </a:r>
            <a:r>
              <a:rPr lang="en-US" dirty="0" smtClean="0"/>
              <a:t>.</a:t>
            </a:r>
            <a:endParaRPr lang="lv-LV" dirty="0" smtClean="0"/>
          </a:p>
          <a:p>
            <a:pPr marL="274320" indent="-274320" fontAlgn="auto">
              <a:spcAft>
                <a:spcPts val="600"/>
              </a:spcAft>
              <a:buFont typeface="Wingdings" pitchFamily="2" charset="2"/>
              <a:buChar char="v"/>
              <a:defRPr/>
            </a:pPr>
            <a:r>
              <a:rPr lang="en-US" dirty="0" smtClean="0"/>
              <a:t>Latvia’s political, </a:t>
            </a:r>
            <a:r>
              <a:rPr lang="en-US" dirty="0" smtClean="0"/>
              <a:t>economi</a:t>
            </a:r>
            <a:r>
              <a:rPr lang="en-US" dirty="0" smtClean="0"/>
              <a:t>cal</a:t>
            </a:r>
            <a:r>
              <a:rPr lang="en-US" dirty="0" smtClean="0"/>
              <a:t> and cultural centre</a:t>
            </a:r>
            <a:r>
              <a:rPr lang="lv-LV" dirty="0" smtClean="0"/>
              <a:t>.</a:t>
            </a:r>
          </a:p>
          <a:p>
            <a:pPr marL="274320" indent="-274320" fontAlgn="auto">
              <a:spcAft>
                <a:spcPts val="600"/>
              </a:spcAft>
              <a:buFont typeface="Wingdings" pitchFamily="2" charset="2"/>
              <a:buChar char="v"/>
              <a:defRPr/>
            </a:pPr>
            <a:r>
              <a:rPr lang="en-US" dirty="0" smtClean="0"/>
              <a:t>One</a:t>
            </a:r>
            <a:r>
              <a:rPr lang="lv-LV" dirty="0" smtClean="0"/>
              <a:t> </a:t>
            </a:r>
            <a:r>
              <a:rPr lang="en-US" dirty="0" smtClean="0"/>
              <a:t>third of Latvia’s population lives and works</a:t>
            </a:r>
            <a:r>
              <a:rPr lang="lv-LV" dirty="0" smtClean="0"/>
              <a:t> </a:t>
            </a:r>
            <a:r>
              <a:rPr lang="lv-LV" dirty="0" smtClean="0"/>
              <a:t>in R</a:t>
            </a:r>
            <a:r>
              <a:rPr lang="it-IT" dirty="0" smtClean="0"/>
              <a:t>i</a:t>
            </a:r>
            <a:r>
              <a:rPr lang="lv-LV" dirty="0" smtClean="0"/>
              <a:t>ga</a:t>
            </a:r>
            <a:r>
              <a:rPr lang="lv-LV" dirty="0" smtClean="0"/>
              <a:t>.</a:t>
            </a:r>
          </a:p>
          <a:p>
            <a:pPr marL="0" indent="0" fontAlgn="auto">
              <a:spcAft>
                <a:spcPts val="0"/>
              </a:spcAft>
              <a:buFont typeface="Wingdings 2"/>
              <a:buNone/>
              <a:defRPr/>
            </a:pPr>
            <a:endParaRPr lang="lv-LV" dirty="0" smtClean="0"/>
          </a:p>
        </p:txBody>
      </p:sp>
      <p:pic>
        <p:nvPicPr>
          <p:cNvPr id="4" name="Picture 4"/>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86568" y="4294212"/>
            <a:ext cx="8970865" cy="2361848"/>
          </a:xfrm>
          <a:prstGeom prst="rect">
            <a:avLst/>
          </a:prstGeom>
          <a:ln>
            <a:noFill/>
          </a:ln>
          <a:effectLst>
            <a:softEdge rad="112500"/>
          </a:effectLst>
        </p:spPr>
      </p:pic>
      <p:pic>
        <p:nvPicPr>
          <p:cNvPr id="48133" name="Picture 5"/>
          <p:cNvPicPr>
            <a:picLocks noChangeAspect="1"/>
          </p:cNvPicPr>
          <p:nvPr/>
        </p:nvPicPr>
        <p:blipFill>
          <a:blip r:embed="rId5" cstate="print"/>
          <a:srcRect/>
          <a:stretch>
            <a:fillRect/>
          </a:stretch>
        </p:blipFill>
        <p:spPr bwMode="auto">
          <a:xfrm>
            <a:off x="6238875" y="34925"/>
            <a:ext cx="2832100" cy="1689100"/>
          </a:xfrm>
          <a:prstGeom prst="rect">
            <a:avLst/>
          </a:prstGeom>
          <a:noFill/>
          <a:ln w="9525">
            <a:noFill/>
            <a:miter lim="800000"/>
            <a:headEnd/>
            <a:tailEnd/>
          </a:ln>
        </p:spPr>
      </p:pic>
    </p:spTree>
    <p:custDataLst>
      <p:tags r:id="rId1"/>
    </p:custData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188640"/>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Riga</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pic>
        <p:nvPicPr>
          <p:cNvPr id="116738" name="Picture 2" descr="http://www.etraduzioni.it/static/images/articole/1657/lettonia%20traduzioni,%20asseverazioni,%20legalizzazioni.jpg"/>
          <p:cNvPicPr>
            <a:picLocks noChangeAspect="1" noChangeArrowheads="1"/>
          </p:cNvPicPr>
          <p:nvPr/>
        </p:nvPicPr>
        <p:blipFill>
          <a:blip r:embed="rId2" cstate="print"/>
          <a:srcRect/>
          <a:stretch>
            <a:fillRect/>
          </a:stretch>
        </p:blipFill>
        <p:spPr bwMode="auto">
          <a:xfrm>
            <a:off x="1043608" y="1700808"/>
            <a:ext cx="7478554" cy="4674096"/>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188640"/>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lvl="0" fontAlgn="auto" latinLnBrk="0">
              <a:spcAft>
                <a:spcPts val="0"/>
              </a:spcAft>
              <a:defRPr/>
            </a:pPr>
            <a:r>
              <a:rPr kumimoji="0" lang="it-IT" sz="48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Cesis</a:t>
            </a:r>
            <a:r>
              <a:rPr kumimoji="0" lang="it-IT" sz="48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kumimoji="0" lang="it-IT" sz="48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castle</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pic>
        <p:nvPicPr>
          <p:cNvPr id="123906" name="Picture 2" descr="Castello di Cēsis"/>
          <p:cNvPicPr>
            <a:picLocks noChangeAspect="1" noChangeArrowheads="1"/>
          </p:cNvPicPr>
          <p:nvPr/>
        </p:nvPicPr>
        <p:blipFill>
          <a:blip r:embed="rId2" cstate="print"/>
          <a:srcRect/>
          <a:stretch>
            <a:fillRect/>
          </a:stretch>
        </p:blipFill>
        <p:spPr bwMode="auto">
          <a:xfrm>
            <a:off x="1115616" y="1268760"/>
            <a:ext cx="7196925" cy="4802486"/>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0"/>
            <a:ext cx="9156700" cy="6865938"/>
          </a:xfrm>
          <a:prstGeom prst="rect">
            <a:avLst/>
          </a:prstGeom>
          <a:solidFill>
            <a:srgbClr val="AC0000"/>
          </a:solidFill>
          <a:ln w="0">
            <a:noFill/>
            <a:miter lim="800000"/>
            <a:headEnd/>
            <a:tailEnd/>
          </a:ln>
        </p:spPr>
        <p:txBody>
          <a:bodyPr/>
          <a:lstStyle/>
          <a:p>
            <a:pPr algn="l"/>
            <a:endParaRPr lang="lt-LT"/>
          </a:p>
        </p:txBody>
      </p:sp>
      <p:sp>
        <p:nvSpPr>
          <p:cNvPr id="8195" name="Rectangle 6"/>
          <p:cNvSpPr>
            <a:spLocks noChangeArrowheads="1"/>
          </p:cNvSpPr>
          <p:nvPr/>
        </p:nvSpPr>
        <p:spPr bwMode="auto">
          <a:xfrm>
            <a:off x="928662" y="3432175"/>
            <a:ext cx="8228038" cy="3425825"/>
          </a:xfrm>
          <a:prstGeom prst="rect">
            <a:avLst/>
          </a:prstGeom>
          <a:solidFill>
            <a:srgbClr val="006699"/>
          </a:solidFill>
          <a:ln w="0">
            <a:noFill/>
            <a:miter lim="800000"/>
            <a:headEnd/>
            <a:tailEnd/>
          </a:ln>
        </p:spPr>
        <p:txBody>
          <a:bodyPr/>
          <a:lstStyle/>
          <a:p>
            <a:r>
              <a:rPr lang="en-US" dirty="0" err="1">
                <a:solidFill>
                  <a:srgbClr val="006699"/>
                </a:solidFill>
              </a:rPr>
              <a:t>zxasxac</a:t>
            </a:r>
            <a:endParaRPr lang="lt-LT">
              <a:solidFill>
                <a:srgbClr val="006699"/>
              </a:solidFill>
            </a:endParaRPr>
          </a:p>
        </p:txBody>
      </p:sp>
      <p:grpSp>
        <p:nvGrpSpPr>
          <p:cNvPr id="8196" name="Group 15"/>
          <p:cNvGrpSpPr>
            <a:grpSpLocks/>
          </p:cNvGrpSpPr>
          <p:nvPr/>
        </p:nvGrpSpPr>
        <p:grpSpPr bwMode="auto">
          <a:xfrm>
            <a:off x="285720" y="193653"/>
            <a:ext cx="8683625" cy="6476088"/>
            <a:chOff x="162" y="51"/>
            <a:chExt cx="5470" cy="4004"/>
          </a:xfrm>
        </p:grpSpPr>
        <p:sp>
          <p:nvSpPr>
            <p:cNvPr id="8202" name="AutoShape 12"/>
            <p:cNvSpPr>
              <a:spLocks noChangeArrowheads="1"/>
            </p:cNvSpPr>
            <p:nvPr/>
          </p:nvSpPr>
          <p:spPr bwMode="auto">
            <a:xfrm>
              <a:off x="162" y="417"/>
              <a:ext cx="5470" cy="3638"/>
            </a:xfrm>
            <a:prstGeom prst="roundRect">
              <a:avLst>
                <a:gd name="adj" fmla="val 6194"/>
              </a:avLst>
            </a:prstGeom>
            <a:solidFill>
              <a:schemeClr val="bg1"/>
            </a:solidFill>
            <a:ln w="9525">
              <a:noFill/>
              <a:round/>
              <a:headEnd/>
              <a:tailEnd/>
            </a:ln>
          </p:spPr>
          <p:txBody>
            <a:bodyPr wrap="none" anchor="ctr"/>
            <a:lstStyle/>
            <a:p>
              <a:pPr algn="l"/>
              <a:endParaRPr lang="lt-LT"/>
            </a:p>
          </p:txBody>
        </p:sp>
        <p:sp>
          <p:nvSpPr>
            <p:cNvPr id="8203" name="AutoShape 13"/>
            <p:cNvSpPr>
              <a:spLocks noChangeArrowheads="1"/>
            </p:cNvSpPr>
            <p:nvPr/>
          </p:nvSpPr>
          <p:spPr bwMode="auto">
            <a:xfrm>
              <a:off x="162" y="51"/>
              <a:ext cx="2490" cy="614"/>
            </a:xfrm>
            <a:prstGeom prst="roundRect">
              <a:avLst>
                <a:gd name="adj" fmla="val 9782"/>
              </a:avLst>
            </a:prstGeom>
            <a:solidFill>
              <a:schemeClr val="bg1"/>
            </a:solidFill>
            <a:ln w="9525">
              <a:noFill/>
              <a:round/>
              <a:headEnd/>
              <a:tailEnd/>
            </a:ln>
          </p:spPr>
          <p:txBody>
            <a:bodyPr wrap="none" anchor="ctr"/>
            <a:lstStyle/>
            <a:p>
              <a:r>
                <a:rPr lang="en-US" sz="3200" dirty="0" smtClean="0">
                  <a:latin typeface="Arial" pitchFamily="34" charset="0"/>
                  <a:cs typeface="Arial" pitchFamily="34" charset="0"/>
                </a:rPr>
                <a:t>Countries</a:t>
              </a:r>
              <a:r>
                <a:rPr lang="en-US" sz="3200" dirty="0" smtClean="0"/>
                <a:t> </a:t>
              </a:r>
            </a:p>
            <a:p>
              <a:r>
                <a:rPr lang="en-US" sz="2800" dirty="0" smtClean="0">
                  <a:latin typeface="Arial" pitchFamily="34" charset="0"/>
                  <a:cs typeface="Arial" pitchFamily="34" charset="0"/>
                </a:rPr>
                <a:t>and their Capitals</a:t>
              </a:r>
              <a:endParaRPr lang="lt-LT" sz="2800" dirty="0">
                <a:latin typeface="Arial" pitchFamily="34" charset="0"/>
                <a:cs typeface="Arial" pitchFamily="34" charset="0"/>
              </a:endParaRPr>
            </a:p>
          </p:txBody>
        </p:sp>
      </p:grpSp>
      <p:sp>
        <p:nvSpPr>
          <p:cNvPr id="8197" name="Text Box 19"/>
          <p:cNvSpPr txBox="1">
            <a:spLocks noChangeArrowheads="1"/>
          </p:cNvSpPr>
          <p:nvPr/>
        </p:nvSpPr>
        <p:spPr bwMode="auto">
          <a:xfrm>
            <a:off x="4527550" y="2636838"/>
            <a:ext cx="549275" cy="720725"/>
          </a:xfrm>
          <a:prstGeom prst="rect">
            <a:avLst/>
          </a:prstGeom>
          <a:noFill/>
          <a:ln w="9525">
            <a:noFill/>
            <a:miter lim="800000"/>
            <a:headEnd/>
            <a:tailEnd/>
          </a:ln>
        </p:spPr>
        <p:txBody>
          <a:bodyPr vert="eaVert">
            <a:spAutoFit/>
          </a:bodyPr>
          <a:lstStyle/>
          <a:p>
            <a:endParaRPr lang="lt-LT"/>
          </a:p>
        </p:txBody>
      </p:sp>
      <p:sp>
        <p:nvSpPr>
          <p:cNvPr id="8198" name="Text Box 20"/>
          <p:cNvSpPr txBox="1">
            <a:spLocks noChangeArrowheads="1"/>
          </p:cNvSpPr>
          <p:nvPr/>
        </p:nvSpPr>
        <p:spPr bwMode="auto">
          <a:xfrm>
            <a:off x="2339975" y="2997200"/>
            <a:ext cx="549275" cy="119063"/>
          </a:xfrm>
          <a:prstGeom prst="rect">
            <a:avLst/>
          </a:prstGeom>
          <a:noFill/>
          <a:ln w="9525">
            <a:noFill/>
            <a:miter lim="800000"/>
            <a:headEnd/>
            <a:tailEnd/>
          </a:ln>
        </p:spPr>
        <p:txBody>
          <a:bodyPr vert="eaVert">
            <a:spAutoFit/>
          </a:bodyPr>
          <a:lstStyle/>
          <a:p>
            <a:endParaRPr lang="lt-LT"/>
          </a:p>
        </p:txBody>
      </p:sp>
      <p:sp>
        <p:nvSpPr>
          <p:cNvPr id="8199" name="Rectangle 23"/>
          <p:cNvSpPr>
            <a:spLocks noGrp="1" noChangeArrowheads="1"/>
          </p:cNvSpPr>
          <p:nvPr>
            <p:ph type="body" sz="half" idx="1"/>
          </p:nvPr>
        </p:nvSpPr>
        <p:spPr>
          <a:xfrm>
            <a:off x="357158" y="1500174"/>
            <a:ext cx="4138642" cy="4595826"/>
          </a:xfrm>
        </p:spPr>
        <p:txBody>
          <a:bodyPr>
            <a:normAutofit lnSpcReduction="10000"/>
          </a:bodyPr>
          <a:lstStyle/>
          <a:p>
            <a:r>
              <a:rPr lang="en-US" sz="3200" dirty="0" smtClean="0">
                <a:ea typeface="굴림" pitchFamily="34" charset="-127"/>
              </a:rPr>
              <a:t>Estonia</a:t>
            </a:r>
          </a:p>
          <a:p>
            <a:pPr>
              <a:buNone/>
            </a:pPr>
            <a:r>
              <a:rPr lang="en-US" dirty="0" smtClean="0">
                <a:ea typeface="굴림" pitchFamily="34" charset="-127"/>
              </a:rPr>
              <a:t>   (Tallinn)</a:t>
            </a:r>
          </a:p>
          <a:p>
            <a:endParaRPr lang="en-US" sz="2800" dirty="0" smtClean="0">
              <a:ea typeface="굴림" pitchFamily="34" charset="-127"/>
            </a:endParaRPr>
          </a:p>
          <a:p>
            <a:endParaRPr lang="en-US" sz="2800" dirty="0" smtClean="0">
              <a:ea typeface="굴림" pitchFamily="34" charset="-127"/>
            </a:endParaRPr>
          </a:p>
          <a:p>
            <a:r>
              <a:rPr lang="en-US" sz="3200" dirty="0" smtClean="0">
                <a:ea typeface="굴림" pitchFamily="34" charset="-127"/>
              </a:rPr>
              <a:t>Latvia</a:t>
            </a:r>
          </a:p>
          <a:p>
            <a:pPr>
              <a:buNone/>
            </a:pPr>
            <a:r>
              <a:rPr lang="en-US" dirty="0" smtClean="0">
                <a:ea typeface="굴림" pitchFamily="34" charset="-127"/>
              </a:rPr>
              <a:t>   (Riga)</a:t>
            </a:r>
          </a:p>
          <a:p>
            <a:endParaRPr lang="en-US" sz="2800" dirty="0" smtClean="0">
              <a:ea typeface="굴림" pitchFamily="34" charset="-127"/>
            </a:endParaRPr>
          </a:p>
          <a:p>
            <a:pPr lvl="1"/>
            <a:endParaRPr lang="en-US" sz="2400" dirty="0" smtClean="0">
              <a:ea typeface="굴림" pitchFamily="34" charset="-127"/>
            </a:endParaRPr>
          </a:p>
          <a:p>
            <a:r>
              <a:rPr lang="en-US" sz="3200" dirty="0" smtClean="0">
                <a:ea typeface="굴림" pitchFamily="34" charset="-127"/>
              </a:rPr>
              <a:t>Lithuania </a:t>
            </a:r>
          </a:p>
          <a:p>
            <a:pPr>
              <a:buNone/>
            </a:pPr>
            <a:r>
              <a:rPr lang="en-US" sz="3200" dirty="0" smtClean="0">
                <a:ea typeface="굴림" pitchFamily="34" charset="-127"/>
              </a:rPr>
              <a:t>   </a:t>
            </a:r>
            <a:r>
              <a:rPr lang="en-US" dirty="0" smtClean="0">
                <a:ea typeface="굴림" pitchFamily="34" charset="-127"/>
              </a:rPr>
              <a:t>(Vilnius)</a:t>
            </a:r>
            <a:endParaRPr lang="lt-LT" sz="2800" dirty="0" smtClean="0">
              <a:ea typeface="굴림" pitchFamily="34" charset="-127"/>
            </a:endParaRPr>
          </a:p>
        </p:txBody>
      </p:sp>
      <p:pic>
        <p:nvPicPr>
          <p:cNvPr id="8200" name="Picture 24" descr="baltic"/>
          <p:cNvPicPr>
            <a:picLocks noGrp="1" noChangeAspect="1" noChangeArrowheads="1"/>
          </p:cNvPicPr>
          <p:nvPr>
            <p:ph sz="quarter" idx="2"/>
          </p:nvPr>
        </p:nvPicPr>
        <p:blipFill>
          <a:blip r:embed="rId3" cstate="print"/>
          <a:srcRect/>
          <a:stretch>
            <a:fillRect/>
          </a:stretch>
        </p:blipFill>
        <p:spPr>
          <a:xfrm>
            <a:off x="4224956" y="1318000"/>
            <a:ext cx="4633323" cy="4682768"/>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estonia_flag.gif"/>
          <p:cNvPicPr>
            <a:picLocks noChangeAspect="1"/>
          </p:cNvPicPr>
          <p:nvPr/>
        </p:nvPicPr>
        <p:blipFill>
          <a:blip r:embed="rId4" cstate="print"/>
          <a:stretch>
            <a:fillRect/>
          </a:stretch>
        </p:blipFill>
        <p:spPr>
          <a:xfrm>
            <a:off x="2571736" y="1589279"/>
            <a:ext cx="1360200" cy="850126"/>
          </a:xfrm>
          <a:prstGeom prst="rect">
            <a:avLst/>
          </a:prstGeom>
          <a:ln>
            <a:solidFill>
              <a:schemeClr val="tx1"/>
            </a:solidFill>
          </a:ln>
          <a:effectLst>
            <a:outerShdw blurRad="292100" dist="139700" dir="2700000" algn="tl" rotWithShape="0">
              <a:srgbClr val="333333">
                <a:alpha val="65000"/>
              </a:srgbClr>
            </a:outerShdw>
          </a:effectLst>
        </p:spPr>
      </p:pic>
      <p:pic>
        <p:nvPicPr>
          <p:cNvPr id="13" name="Picture 12" descr="Flag of Latvia.png"/>
          <p:cNvPicPr>
            <a:picLocks noChangeAspect="1"/>
          </p:cNvPicPr>
          <p:nvPr/>
        </p:nvPicPr>
        <p:blipFill>
          <a:blip r:embed="rId5" cstate="print"/>
          <a:stretch>
            <a:fillRect/>
          </a:stretch>
        </p:blipFill>
        <p:spPr>
          <a:xfrm>
            <a:off x="2571736" y="3203928"/>
            <a:ext cx="1428760" cy="924492"/>
          </a:xfrm>
          <a:prstGeom prst="rect">
            <a:avLst/>
          </a:prstGeom>
          <a:ln>
            <a:solidFill>
              <a:schemeClr val="tx1"/>
            </a:solidFill>
          </a:ln>
          <a:effectLst>
            <a:outerShdw blurRad="292100" dist="139700" dir="2700000" algn="tl" rotWithShape="0">
              <a:srgbClr val="333333">
                <a:alpha val="65000"/>
              </a:srgbClr>
            </a:outerShdw>
          </a:effectLst>
        </p:spPr>
      </p:pic>
      <p:pic>
        <p:nvPicPr>
          <p:cNvPr id="14" name="Picture 13" descr="Flag_Lithuania.png"/>
          <p:cNvPicPr>
            <a:picLocks noChangeAspect="1"/>
          </p:cNvPicPr>
          <p:nvPr/>
        </p:nvPicPr>
        <p:blipFill>
          <a:blip r:embed="rId6" cstate="print"/>
          <a:stretch>
            <a:fillRect/>
          </a:stretch>
        </p:blipFill>
        <p:spPr>
          <a:xfrm>
            <a:off x="2571736" y="4908188"/>
            <a:ext cx="1467726" cy="949706"/>
          </a:xfrm>
          <a:prstGeom prst="rect">
            <a:avLst/>
          </a:prstGeom>
          <a:ln>
            <a:solidFill>
              <a:schemeClr val="tx1"/>
            </a:solidFill>
          </a:ln>
          <a:effectLst>
            <a:outerShdw blurRad="292100" dist="139700" dir="2700000" algn="tl" rotWithShape="0">
              <a:srgbClr val="333333">
                <a:alpha val="65000"/>
              </a:srgbClr>
            </a:outerShdw>
          </a:effectLst>
        </p:spPr>
      </p:pic>
      <p:cxnSp>
        <p:nvCxnSpPr>
          <p:cNvPr id="17" name="Straight Arrow Connector 16"/>
          <p:cNvCxnSpPr/>
          <p:nvPr/>
        </p:nvCxnSpPr>
        <p:spPr>
          <a:xfrm>
            <a:off x="4066391" y="2237591"/>
            <a:ext cx="3220253" cy="619905"/>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43372" y="3714752"/>
            <a:ext cx="3143272" cy="71438"/>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152452" y="4786322"/>
            <a:ext cx="2348374" cy="646290"/>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517232"/>
            <a:ext cx="8183880" cy="1051560"/>
          </a:xfrm>
        </p:spPr>
        <p:txBody>
          <a:bodyPr/>
          <a:lstStyle/>
          <a:p>
            <a:pPr algn="ctr"/>
            <a:r>
              <a:rPr lang="it-IT" dirty="0" smtClean="0"/>
              <a:t>LITHUANIA</a:t>
            </a:r>
            <a:endParaRPr lang="it-IT" dirty="0"/>
          </a:p>
        </p:txBody>
      </p:sp>
      <p:pic>
        <p:nvPicPr>
          <p:cNvPr id="111618" name="Picture 2" descr="http://www.worldmapsinfo.com/mapimage/lithuania.jpg"/>
          <p:cNvPicPr>
            <a:picLocks noChangeAspect="1" noChangeArrowheads="1"/>
          </p:cNvPicPr>
          <p:nvPr/>
        </p:nvPicPr>
        <p:blipFill>
          <a:blip r:embed="rId2" cstate="print"/>
          <a:srcRect/>
          <a:stretch>
            <a:fillRect/>
          </a:stretch>
        </p:blipFill>
        <p:spPr bwMode="auto">
          <a:xfrm>
            <a:off x="1187624" y="0"/>
            <a:ext cx="6855336" cy="5849888"/>
          </a:xfrm>
          <a:prstGeom prst="rect">
            <a:avLst/>
          </a:prstGeom>
          <a:noFill/>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Location </a:t>
            </a:r>
            <a:r>
              <a:rPr lang="lv-LV" sz="4400" b="0" dirty="0">
                <a:ln w="12700" cmpd="sng">
                  <a:solidFill>
                    <a:srgbClr val="C00000"/>
                  </a:solidFill>
                  <a:prstDash val="solid"/>
                </a:ln>
                <a:solidFill>
                  <a:schemeClr val="accent3"/>
                </a:solidFill>
                <a:effectLst>
                  <a:outerShdw blurRad="63500" dir="3600000" algn="tl" rotWithShape="0">
                    <a:srgbClr val="000000">
                      <a:alpha val="70000"/>
                    </a:srgbClr>
                  </a:outerShdw>
                </a:effectLst>
              </a:rPr>
              <a:t>of </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L</a:t>
            </a:r>
            <a:r>
              <a:rPr lang="it-IT" sz="44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ithuania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395536" y="1556792"/>
            <a:ext cx="8136904" cy="4668837"/>
          </a:xfrm>
        </p:spPr>
        <p:txBody>
          <a:bodyPr>
            <a:normAutofit/>
          </a:bodyPr>
          <a:lstStyle/>
          <a:p>
            <a:pPr marL="274320" indent="-274320" algn="just" fontAlgn="auto">
              <a:lnSpc>
                <a:spcPct val="110000"/>
              </a:lnSpc>
              <a:spcAft>
                <a:spcPts val="600"/>
              </a:spcAft>
              <a:buFont typeface="Wingdings" pitchFamily="2" charset="2"/>
              <a:buChar char="v"/>
              <a:defRPr/>
            </a:pPr>
            <a:r>
              <a:rPr lang="en-US" dirty="0" smtClean="0"/>
              <a:t>Lithuania is the third and </a:t>
            </a:r>
            <a:r>
              <a:rPr lang="en-US" dirty="0" smtClean="0">
                <a:solidFill>
                  <a:srgbClr val="FF0000"/>
                </a:solidFill>
              </a:rPr>
              <a:t>the biggest </a:t>
            </a:r>
            <a:r>
              <a:rPr lang="en-US" dirty="0" smtClean="0"/>
              <a:t>of the three Baltic states. </a:t>
            </a:r>
            <a:endParaRPr lang="lv-LV" sz="2800" dirty="0" smtClean="0"/>
          </a:p>
          <a:p>
            <a:pPr marL="274320" indent="-274320" algn="just" fontAlgn="auto">
              <a:lnSpc>
                <a:spcPct val="110000"/>
              </a:lnSpc>
              <a:spcAft>
                <a:spcPts val="600"/>
              </a:spcAft>
              <a:buFont typeface="Wingdings" pitchFamily="2" charset="2"/>
              <a:buChar char="v"/>
              <a:defRPr/>
            </a:pPr>
            <a:r>
              <a:rPr lang="en-US" dirty="0" smtClean="0"/>
              <a:t>It is bordered by </a:t>
            </a:r>
            <a:r>
              <a:rPr lang="en-US" dirty="0" smtClean="0"/>
              <a:t>Latvia to the north, Belarus to the east, Poland and Russia to the south, </a:t>
            </a:r>
            <a:r>
              <a:rPr lang="en-US" dirty="0" smtClean="0"/>
              <a:t>the Baltic </a:t>
            </a:r>
            <a:r>
              <a:rPr lang="en-US" dirty="0" smtClean="0"/>
              <a:t>Sea to the west.</a:t>
            </a:r>
            <a:endParaRPr lang="lv-LV" sz="2800" dirty="0" smtClean="0"/>
          </a:p>
        </p:txBody>
      </p:sp>
      <p:pic>
        <p:nvPicPr>
          <p:cNvPr id="115718" name="Picture 6" descr="https://vzemlys.files.wordpress.com/2012/01/ltfull.png"/>
          <p:cNvPicPr>
            <a:picLocks noChangeAspect="1" noChangeArrowheads="1"/>
          </p:cNvPicPr>
          <p:nvPr/>
        </p:nvPicPr>
        <p:blipFill>
          <a:blip r:embed="rId4" cstate="print"/>
          <a:srcRect l="9973" t="9588" r="6553" b="13238"/>
          <a:stretch>
            <a:fillRect/>
          </a:stretch>
        </p:blipFill>
        <p:spPr bwMode="auto">
          <a:xfrm>
            <a:off x="7956376" y="399230"/>
            <a:ext cx="940513" cy="869530"/>
          </a:xfrm>
          <a:prstGeom prst="rect">
            <a:avLst/>
          </a:prstGeom>
          <a:noFill/>
        </p:spPr>
      </p:pic>
      <p:pic>
        <p:nvPicPr>
          <p:cNvPr id="115720" name="Picture 8" descr="http://www.lfs.lt/img/content/en_location_1.jpg"/>
          <p:cNvPicPr>
            <a:picLocks noChangeAspect="1" noChangeArrowheads="1"/>
          </p:cNvPicPr>
          <p:nvPr/>
        </p:nvPicPr>
        <p:blipFill>
          <a:blip r:embed="rId5" cstate="print"/>
          <a:srcRect/>
          <a:stretch>
            <a:fillRect/>
          </a:stretch>
        </p:blipFill>
        <p:spPr bwMode="auto">
          <a:xfrm>
            <a:off x="4932040" y="3573016"/>
            <a:ext cx="3803486" cy="2908549"/>
          </a:xfrm>
          <a:prstGeom prst="rect">
            <a:avLst/>
          </a:prstGeom>
          <a:noFill/>
        </p:spPr>
      </p:pic>
    </p:spTree>
    <p:custDataLst>
      <p:tags r:id="rId1"/>
    </p:custData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it-IT" sz="44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Geography</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lang="lv-LV" sz="4400" b="0" dirty="0">
                <a:ln w="12700" cmpd="sng">
                  <a:solidFill>
                    <a:srgbClr val="C00000"/>
                  </a:solidFill>
                  <a:prstDash val="solid"/>
                </a:ln>
                <a:solidFill>
                  <a:schemeClr val="accent3"/>
                </a:solidFill>
                <a:effectLst>
                  <a:outerShdw blurRad="63500" dir="3600000" algn="tl" rotWithShape="0">
                    <a:srgbClr val="000000">
                      <a:alpha val="70000"/>
                    </a:srgbClr>
                  </a:outerShdw>
                </a:effectLst>
              </a:rPr>
              <a:t>of </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L</a:t>
            </a:r>
            <a:r>
              <a:rPr lang="it-IT" sz="44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ithuania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395536" y="1484784"/>
            <a:ext cx="8136904" cy="4740845"/>
          </a:xfrm>
        </p:spPr>
        <p:txBody>
          <a:bodyPr>
            <a:normAutofit/>
          </a:bodyPr>
          <a:lstStyle/>
          <a:p>
            <a:pPr marL="274320" indent="-274320" algn="just" fontAlgn="auto">
              <a:lnSpc>
                <a:spcPct val="110000"/>
              </a:lnSpc>
              <a:spcAft>
                <a:spcPts val="600"/>
              </a:spcAft>
              <a:buFont typeface="Wingdings" pitchFamily="2" charset="2"/>
              <a:buChar char="v"/>
              <a:defRPr/>
            </a:pPr>
            <a:r>
              <a:rPr lang="en-US" dirty="0" smtClean="0"/>
              <a:t>The surface is generally</a:t>
            </a:r>
            <a:r>
              <a:rPr lang="en-US" dirty="0" smtClean="0">
                <a:solidFill>
                  <a:srgbClr val="FF0000"/>
                </a:solidFill>
              </a:rPr>
              <a:t> flat </a:t>
            </a:r>
            <a:r>
              <a:rPr lang="en-US" dirty="0" smtClean="0"/>
              <a:t>and low. </a:t>
            </a:r>
            <a:r>
              <a:rPr lang="en-US" dirty="0" smtClean="0">
                <a:solidFill>
                  <a:srgbClr val="FF0000"/>
                </a:solidFill>
              </a:rPr>
              <a:t>Glacial hills </a:t>
            </a:r>
            <a:r>
              <a:rPr lang="en-US" dirty="0" smtClean="0"/>
              <a:t>rise gradually to more than 270 m above sea level in the east. </a:t>
            </a:r>
          </a:p>
          <a:p>
            <a:pPr marL="274320" indent="-274320" algn="just" fontAlgn="auto">
              <a:lnSpc>
                <a:spcPct val="110000"/>
              </a:lnSpc>
              <a:spcAft>
                <a:spcPts val="600"/>
              </a:spcAft>
              <a:buFont typeface="Wingdings" pitchFamily="2" charset="2"/>
              <a:buChar char="v"/>
              <a:defRPr/>
            </a:pPr>
            <a:r>
              <a:rPr lang="en-US" dirty="0" smtClean="0"/>
              <a:t>There are small </a:t>
            </a:r>
            <a:r>
              <a:rPr lang="en-US" dirty="0" smtClean="0">
                <a:solidFill>
                  <a:srgbClr val="FF0000"/>
                </a:solidFill>
              </a:rPr>
              <a:t>glacial lakes</a:t>
            </a:r>
            <a:r>
              <a:rPr lang="en-US" dirty="0" smtClean="0"/>
              <a:t>. The Neman (or </a:t>
            </a:r>
            <a:r>
              <a:rPr lang="en-US" dirty="0" err="1" smtClean="0">
                <a:solidFill>
                  <a:srgbClr val="FF0000"/>
                </a:solidFill>
              </a:rPr>
              <a:t>Nemunas</a:t>
            </a:r>
            <a:r>
              <a:rPr lang="en-US" dirty="0" smtClean="0"/>
              <a:t>) is the country's principal river. It flows from Belarus to the Baltic Sea. </a:t>
            </a:r>
          </a:p>
          <a:p>
            <a:pPr marL="274320" indent="-274320" algn="just" fontAlgn="auto">
              <a:lnSpc>
                <a:spcPct val="110000"/>
              </a:lnSpc>
              <a:spcAft>
                <a:spcPts val="600"/>
              </a:spcAft>
              <a:buFont typeface="Wingdings" pitchFamily="2" charset="2"/>
              <a:buChar char="v"/>
              <a:defRPr/>
            </a:pPr>
            <a:r>
              <a:rPr lang="en-US" dirty="0" smtClean="0"/>
              <a:t>Because of the sea's tempering influence, Lithuania's climate is moderately </a:t>
            </a:r>
            <a:r>
              <a:rPr lang="en-US" dirty="0" smtClean="0">
                <a:solidFill>
                  <a:srgbClr val="FF0000"/>
                </a:solidFill>
              </a:rPr>
              <a:t>continental</a:t>
            </a:r>
            <a:r>
              <a:rPr lang="en-US" dirty="0" smtClean="0"/>
              <a:t>. Winters are cold and summers are cool. </a:t>
            </a:r>
            <a:endParaRPr lang="lv-LV" sz="2800" dirty="0" smtClean="0"/>
          </a:p>
        </p:txBody>
      </p:sp>
      <p:pic>
        <p:nvPicPr>
          <p:cNvPr id="115718" name="Picture 6" descr="https://vzemlys.files.wordpress.com/2012/01/ltfull.png"/>
          <p:cNvPicPr>
            <a:picLocks noChangeAspect="1" noChangeArrowheads="1"/>
          </p:cNvPicPr>
          <p:nvPr/>
        </p:nvPicPr>
        <p:blipFill>
          <a:blip r:embed="rId4" cstate="print"/>
          <a:srcRect l="9973" t="9588" r="6553" b="13238"/>
          <a:stretch>
            <a:fillRect/>
          </a:stretch>
        </p:blipFill>
        <p:spPr bwMode="auto">
          <a:xfrm>
            <a:off x="7956376" y="399230"/>
            <a:ext cx="940513" cy="869530"/>
          </a:xfrm>
          <a:prstGeom prst="rect">
            <a:avLst/>
          </a:prstGeom>
          <a:noFill/>
        </p:spPr>
      </p:pic>
    </p:spTree>
    <p:custDataLst>
      <p:tags r:id="rId1"/>
    </p:custData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it-IT"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Economy</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lang="lv-LV" sz="4400" b="0" dirty="0">
                <a:ln w="12700" cmpd="sng">
                  <a:solidFill>
                    <a:srgbClr val="C00000"/>
                  </a:solidFill>
                  <a:prstDash val="solid"/>
                </a:ln>
                <a:solidFill>
                  <a:schemeClr val="accent3"/>
                </a:solidFill>
                <a:effectLst>
                  <a:outerShdw blurRad="63500" dir="3600000" algn="tl" rotWithShape="0">
                    <a:srgbClr val="000000">
                      <a:alpha val="70000"/>
                    </a:srgbClr>
                  </a:outerShdw>
                </a:effectLst>
              </a:rPr>
              <a:t>of </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L</a:t>
            </a:r>
            <a:r>
              <a:rPr lang="it-IT" sz="44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ithuania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395536" y="1412776"/>
            <a:ext cx="8136904" cy="4668837"/>
          </a:xfrm>
        </p:spPr>
        <p:txBody>
          <a:bodyPr>
            <a:normAutofit fontScale="92500" lnSpcReduction="20000"/>
          </a:bodyPr>
          <a:lstStyle/>
          <a:p>
            <a:pPr marL="274320" indent="-274320" algn="just" fontAlgn="auto">
              <a:lnSpc>
                <a:spcPct val="110000"/>
              </a:lnSpc>
              <a:spcAft>
                <a:spcPts val="600"/>
              </a:spcAft>
              <a:buFont typeface="Wingdings" pitchFamily="2" charset="2"/>
              <a:buChar char="v"/>
              <a:defRPr/>
            </a:pPr>
            <a:r>
              <a:rPr lang="en-US" dirty="0" smtClean="0"/>
              <a:t>Main crops include rye, </a:t>
            </a:r>
            <a:r>
              <a:rPr lang="en-US" dirty="0" smtClean="0">
                <a:solidFill>
                  <a:srgbClr val="FF0000"/>
                </a:solidFill>
              </a:rPr>
              <a:t>barley,</a:t>
            </a:r>
            <a:r>
              <a:rPr lang="en-US" dirty="0" smtClean="0"/>
              <a:t> wheat, </a:t>
            </a:r>
            <a:r>
              <a:rPr lang="en-US" dirty="0" smtClean="0">
                <a:solidFill>
                  <a:srgbClr val="FF0000"/>
                </a:solidFill>
              </a:rPr>
              <a:t>potatoes, sugar </a:t>
            </a:r>
            <a:r>
              <a:rPr lang="en-US" dirty="0" smtClean="0">
                <a:solidFill>
                  <a:srgbClr val="FF0000"/>
                </a:solidFill>
              </a:rPr>
              <a:t>beet</a:t>
            </a:r>
            <a:r>
              <a:rPr lang="en-US" dirty="0" smtClean="0"/>
              <a:t>, </a:t>
            </a:r>
            <a:r>
              <a:rPr lang="en-US" dirty="0" smtClean="0"/>
              <a:t>and flax. Bovine and swine </a:t>
            </a:r>
            <a:r>
              <a:rPr lang="en-US" dirty="0" smtClean="0">
                <a:solidFill>
                  <a:srgbClr val="FF0000"/>
                </a:solidFill>
              </a:rPr>
              <a:t>breeding </a:t>
            </a:r>
            <a:r>
              <a:rPr lang="en-US" dirty="0" smtClean="0"/>
              <a:t>is also important. Lithuania is especially noted for its production of </a:t>
            </a:r>
            <a:r>
              <a:rPr lang="en-US" dirty="0" smtClean="0">
                <a:solidFill>
                  <a:srgbClr val="FF0000"/>
                </a:solidFill>
              </a:rPr>
              <a:t>meat and dairy products</a:t>
            </a:r>
            <a:r>
              <a:rPr lang="en-US" dirty="0" smtClean="0"/>
              <a:t>.</a:t>
            </a:r>
          </a:p>
          <a:p>
            <a:pPr marL="274320" indent="-274320" algn="just" fontAlgn="auto">
              <a:lnSpc>
                <a:spcPct val="110000"/>
              </a:lnSpc>
              <a:spcAft>
                <a:spcPts val="600"/>
              </a:spcAft>
              <a:buFont typeface="Wingdings" pitchFamily="2" charset="2"/>
              <a:buChar char="v"/>
              <a:defRPr/>
            </a:pPr>
            <a:r>
              <a:rPr lang="en-US" dirty="0" smtClean="0"/>
              <a:t>The main manufactured products are </a:t>
            </a:r>
            <a:r>
              <a:rPr lang="en-US" dirty="0" smtClean="0">
                <a:solidFill>
                  <a:srgbClr val="FF0000"/>
                </a:solidFill>
              </a:rPr>
              <a:t>machinery</a:t>
            </a:r>
            <a:r>
              <a:rPr lang="en-US" dirty="0" smtClean="0"/>
              <a:t>, precision instruments, chemicals, </a:t>
            </a:r>
            <a:r>
              <a:rPr lang="en-US" dirty="0" smtClean="0">
                <a:solidFill>
                  <a:srgbClr val="FF0000"/>
                </a:solidFill>
              </a:rPr>
              <a:t>paper, </a:t>
            </a:r>
            <a:r>
              <a:rPr lang="en-US" dirty="0" smtClean="0"/>
              <a:t>plastics and textiles. The </a:t>
            </a:r>
            <a:r>
              <a:rPr lang="en-US" dirty="0" smtClean="0">
                <a:solidFill>
                  <a:srgbClr val="FF0000"/>
                </a:solidFill>
              </a:rPr>
              <a:t>shipping</a:t>
            </a:r>
            <a:r>
              <a:rPr lang="en-US" dirty="0" smtClean="0"/>
              <a:t>, woodworking, electronics, and </a:t>
            </a:r>
            <a:r>
              <a:rPr lang="en-US" dirty="0" smtClean="0">
                <a:solidFill>
                  <a:srgbClr val="FF0000"/>
                </a:solidFill>
              </a:rPr>
              <a:t>food-processing</a:t>
            </a:r>
            <a:r>
              <a:rPr lang="en-US" dirty="0" smtClean="0"/>
              <a:t> industries are also important.</a:t>
            </a:r>
          </a:p>
          <a:p>
            <a:pPr marL="274320" indent="-274320" algn="just" fontAlgn="auto">
              <a:lnSpc>
                <a:spcPct val="110000"/>
              </a:lnSpc>
              <a:spcAft>
                <a:spcPts val="600"/>
              </a:spcAft>
              <a:buFont typeface="Wingdings" pitchFamily="2" charset="2"/>
              <a:buChar char="v"/>
              <a:defRPr/>
            </a:pPr>
            <a:r>
              <a:rPr lang="en-US" dirty="0" smtClean="0"/>
              <a:t>Rail and road transportation are well developed. There are </a:t>
            </a:r>
            <a:r>
              <a:rPr lang="en-US" dirty="0" smtClean="0">
                <a:solidFill>
                  <a:srgbClr val="FF0000"/>
                </a:solidFill>
              </a:rPr>
              <a:t>3 airports</a:t>
            </a:r>
            <a:r>
              <a:rPr lang="en-US" dirty="0" smtClean="0"/>
              <a:t>; Klaipeda is Lithuania's only seaport.</a:t>
            </a:r>
            <a:endParaRPr lang="lv-LV" sz="2800" dirty="0" smtClean="0"/>
          </a:p>
        </p:txBody>
      </p:sp>
      <p:pic>
        <p:nvPicPr>
          <p:cNvPr id="115718" name="Picture 6" descr="https://vzemlys.files.wordpress.com/2012/01/ltfull.png"/>
          <p:cNvPicPr>
            <a:picLocks noChangeAspect="1" noChangeArrowheads="1"/>
          </p:cNvPicPr>
          <p:nvPr/>
        </p:nvPicPr>
        <p:blipFill>
          <a:blip r:embed="rId4" cstate="print"/>
          <a:srcRect l="9973" t="9588" r="6553" b="13238"/>
          <a:stretch>
            <a:fillRect/>
          </a:stretch>
        </p:blipFill>
        <p:spPr bwMode="auto">
          <a:xfrm>
            <a:off x="7956376" y="399230"/>
            <a:ext cx="940513" cy="869530"/>
          </a:xfrm>
          <a:prstGeom prst="rect">
            <a:avLst/>
          </a:prstGeom>
          <a:noFill/>
        </p:spPr>
      </p:pic>
    </p:spTree>
    <p:custDataLst>
      <p:tags r:id="rId1"/>
    </p:custData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51520" y="1628800"/>
            <a:ext cx="8568952" cy="2596009"/>
          </a:xfrm>
        </p:spPr>
        <p:txBody>
          <a:bodyPr>
            <a:normAutofit/>
          </a:bodyPr>
          <a:lstStyle/>
          <a:p>
            <a:pPr>
              <a:buNone/>
            </a:pPr>
            <a:endParaRPr lang="en-US" sz="100" dirty="0" smtClean="0"/>
          </a:p>
          <a:p>
            <a:r>
              <a:rPr lang="en-US" dirty="0" smtClean="0"/>
              <a:t>Vilnius, the capital of Lithuania, was declared </a:t>
            </a:r>
            <a:r>
              <a:rPr lang="en-US" dirty="0" smtClean="0">
                <a:solidFill>
                  <a:srgbClr val="FF0000"/>
                </a:solidFill>
              </a:rPr>
              <a:t>UNESCO World Heritage </a:t>
            </a:r>
            <a:r>
              <a:rPr lang="en-US" dirty="0" smtClean="0"/>
              <a:t>Site in </a:t>
            </a:r>
            <a:r>
              <a:rPr lang="en-US" dirty="0" smtClean="0"/>
              <a:t>1994.</a:t>
            </a:r>
          </a:p>
          <a:p>
            <a:r>
              <a:rPr lang="en-US" dirty="0" smtClean="0"/>
              <a:t>For its big </a:t>
            </a:r>
            <a:r>
              <a:rPr lang="en-US" dirty="0" smtClean="0">
                <a:solidFill>
                  <a:srgbClr val="FF0000"/>
                </a:solidFill>
              </a:rPr>
              <a:t>Jewish community</a:t>
            </a:r>
            <a:r>
              <a:rPr lang="en-US" dirty="0" smtClean="0"/>
              <a:t>, it was known as “the Jerusalem of Lithuania. </a:t>
            </a:r>
            <a:endParaRPr lang="en-US" dirty="0" smtClean="0"/>
          </a:p>
          <a:p>
            <a:pPr eaLnBrk="1" hangingPunct="1"/>
            <a:endParaRPr lang="en-US" dirty="0" smtClean="0"/>
          </a:p>
        </p:txBody>
      </p:sp>
      <p:sp>
        <p:nvSpPr>
          <p:cNvPr id="13" name="Title 1"/>
          <p:cNvSpPr txBox="1">
            <a:spLocks/>
          </p:cNvSpPr>
          <p:nvPr/>
        </p:nvSpPr>
        <p:spPr>
          <a:xfrm>
            <a:off x="395536" y="476672"/>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Vilnius</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pic>
        <p:nvPicPr>
          <p:cNvPr id="1026" name="Picture 2" descr="http://static.turistipercaso.it/image/a/austria/austria_e1z9z.T0.jpg"/>
          <p:cNvPicPr>
            <a:picLocks noChangeAspect="1" noChangeArrowheads="1"/>
          </p:cNvPicPr>
          <p:nvPr/>
        </p:nvPicPr>
        <p:blipFill>
          <a:blip r:embed="rId2" cstate="print"/>
          <a:srcRect/>
          <a:stretch>
            <a:fillRect/>
          </a:stretch>
        </p:blipFill>
        <p:spPr bwMode="auto">
          <a:xfrm>
            <a:off x="4499992" y="3592160"/>
            <a:ext cx="4422491" cy="326584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lnius1"/>
          <p:cNvPicPr>
            <a:picLocks noChangeAspect="1" noChangeArrowheads="1"/>
          </p:cNvPicPr>
          <p:nvPr/>
        </p:nvPicPr>
        <p:blipFill>
          <a:blip r:embed="rId2" cstate="print"/>
          <a:srcRect/>
          <a:stretch>
            <a:fillRect/>
          </a:stretch>
        </p:blipFill>
        <p:spPr bwMode="auto">
          <a:xfrm>
            <a:off x="683568" y="1124744"/>
            <a:ext cx="8001056" cy="5521672"/>
          </a:xfrm>
          <a:prstGeom prst="rect">
            <a:avLst/>
          </a:prstGeom>
          <a:ln w="88900" cap="sq" cmpd="thickThin">
            <a:solidFill>
              <a:srgbClr val="000000"/>
            </a:solidFill>
            <a:prstDash val="solid"/>
            <a:miter lim="800000"/>
          </a:ln>
          <a:effectLst>
            <a:innerShdw blurRad="76200">
              <a:srgbClr val="000000"/>
            </a:innerShdw>
          </a:effectLst>
        </p:spPr>
      </p:pic>
      <p:sp>
        <p:nvSpPr>
          <p:cNvPr id="3" name="Title 1"/>
          <p:cNvSpPr txBox="1">
            <a:spLocks/>
          </p:cNvSpPr>
          <p:nvPr/>
        </p:nvSpPr>
        <p:spPr>
          <a:xfrm>
            <a:off x="323528" y="188640"/>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Vilnius</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188640"/>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noProof="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Trakai</a:t>
            </a:r>
            <a:r>
              <a:rPr kumimoji="0" lang="it-IT" sz="4800" b="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kumimoji="0" lang="it-IT" sz="4800" b="0" noProof="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Castle</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pic>
        <p:nvPicPr>
          <p:cNvPr id="4" name="Picture 2" descr="C:\old hd\Daily Backup Files\Vertical Horizons Travel\Baltic States\pics\Traikai Castle_Lithuania.jpg"/>
          <p:cNvPicPr>
            <a:picLocks noChangeAspect="1" noChangeArrowheads="1"/>
          </p:cNvPicPr>
          <p:nvPr/>
        </p:nvPicPr>
        <p:blipFill>
          <a:blip r:embed="rId2" cstate="print"/>
          <a:srcRect/>
          <a:stretch>
            <a:fillRect/>
          </a:stretch>
        </p:blipFill>
        <p:spPr bwMode="auto">
          <a:xfrm>
            <a:off x="539552" y="1340768"/>
            <a:ext cx="8043863" cy="50863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7938"/>
            <a:ext cx="9156700" cy="6865938"/>
          </a:xfrm>
          <a:prstGeom prst="rect">
            <a:avLst/>
          </a:prstGeom>
          <a:solidFill>
            <a:schemeClr val="bg1"/>
          </a:solidFill>
          <a:ln w="0">
            <a:noFill/>
            <a:miter lim="800000"/>
            <a:headEnd/>
            <a:tailEnd/>
          </a:ln>
        </p:spPr>
        <p:txBody>
          <a:bodyPr/>
          <a:lstStyle/>
          <a:p>
            <a:endParaRPr lang="lt-LT" dirty="0"/>
          </a:p>
        </p:txBody>
      </p:sp>
      <p:sp>
        <p:nvSpPr>
          <p:cNvPr id="17411" name="Rectangle 3"/>
          <p:cNvSpPr>
            <a:spLocks noChangeArrowheads="1"/>
          </p:cNvSpPr>
          <p:nvPr/>
        </p:nvSpPr>
        <p:spPr bwMode="auto">
          <a:xfrm>
            <a:off x="1214414" y="3432175"/>
            <a:ext cx="7942286" cy="3433763"/>
          </a:xfrm>
          <a:prstGeom prst="rect">
            <a:avLst/>
          </a:prstGeom>
          <a:solidFill>
            <a:schemeClr val="bg1"/>
          </a:solidFill>
          <a:ln w="0">
            <a:noFill/>
            <a:miter lim="800000"/>
            <a:headEnd/>
            <a:tailEnd/>
          </a:ln>
        </p:spPr>
        <p:txBody>
          <a:bodyPr/>
          <a:lstStyle/>
          <a:p>
            <a:endParaRPr lang="en-US"/>
          </a:p>
        </p:txBody>
      </p:sp>
      <p:grpSp>
        <p:nvGrpSpPr>
          <p:cNvPr id="2" name="Group 4"/>
          <p:cNvGrpSpPr>
            <a:grpSpLocks/>
          </p:cNvGrpSpPr>
          <p:nvPr/>
        </p:nvGrpSpPr>
        <p:grpSpPr bwMode="auto">
          <a:xfrm>
            <a:off x="214282" y="128565"/>
            <a:ext cx="8715436" cy="6396038"/>
            <a:chOff x="139" y="161"/>
            <a:chExt cx="5448" cy="4029"/>
          </a:xfrm>
          <a:solidFill>
            <a:schemeClr val="bg1"/>
          </a:solidFill>
        </p:grpSpPr>
        <p:sp>
          <p:nvSpPr>
            <p:cNvPr id="17419" name="AutoShape 5"/>
            <p:cNvSpPr>
              <a:spLocks noChangeArrowheads="1"/>
            </p:cNvSpPr>
            <p:nvPr/>
          </p:nvSpPr>
          <p:spPr bwMode="auto">
            <a:xfrm>
              <a:off x="139" y="392"/>
              <a:ext cx="5448" cy="3798"/>
            </a:xfrm>
            <a:prstGeom prst="roundRect">
              <a:avLst>
                <a:gd name="adj" fmla="val 6194"/>
              </a:avLst>
            </a:prstGeom>
            <a:grpFill/>
            <a:ln w="9525">
              <a:noFill/>
              <a:round/>
              <a:headEnd/>
              <a:tailEnd/>
            </a:ln>
          </p:spPr>
          <p:txBody>
            <a:bodyPr wrap="none" anchor="ctr"/>
            <a:lstStyle/>
            <a:p>
              <a:endParaRPr lang="en-US" dirty="0"/>
            </a:p>
          </p:txBody>
        </p:sp>
        <p:sp>
          <p:nvSpPr>
            <p:cNvPr id="17420" name="AutoShape 6"/>
            <p:cNvSpPr>
              <a:spLocks noChangeArrowheads="1"/>
            </p:cNvSpPr>
            <p:nvPr/>
          </p:nvSpPr>
          <p:spPr bwMode="auto">
            <a:xfrm>
              <a:off x="139" y="161"/>
              <a:ext cx="2535" cy="459"/>
            </a:xfrm>
            <a:prstGeom prst="roundRect">
              <a:avLst>
                <a:gd name="adj" fmla="val 9782"/>
              </a:avLst>
            </a:prstGeom>
            <a:grpFill/>
            <a:ln w="9525">
              <a:noFill/>
              <a:round/>
              <a:headEnd/>
              <a:tailEnd/>
            </a:ln>
          </p:spPr>
          <p:txBody>
            <a:bodyPr wrap="none" anchor="ctr"/>
            <a:lstStyle/>
            <a:p>
              <a:endParaRPr lang="lt-LT" sz="3200" dirty="0">
                <a:latin typeface="Arial" pitchFamily="34" charset="0"/>
                <a:cs typeface="Arial" pitchFamily="34" charset="0"/>
              </a:endParaRPr>
            </a:p>
          </p:txBody>
        </p:sp>
      </p:grpSp>
      <p:pic>
        <p:nvPicPr>
          <p:cNvPr id="11266" name="Picture 2" descr="See full size image"/>
          <p:cNvPicPr>
            <a:picLocks noGrp="1" noChangeAspect="1" noChangeArrowheads="1"/>
          </p:cNvPicPr>
          <p:nvPr>
            <p:ph sz="quarter" idx="4"/>
          </p:nvPr>
        </p:nvPicPr>
        <p:blipFill>
          <a:blip r:embed="rId3" cstate="print"/>
          <a:srcRect/>
          <a:stretch>
            <a:fillRect/>
          </a:stretch>
        </p:blipFill>
        <p:spPr bwMode="auto">
          <a:xfrm>
            <a:off x="4788024" y="2996952"/>
            <a:ext cx="3786215" cy="3500461"/>
          </a:xfrm>
          <a:prstGeom prst="rect">
            <a:avLst/>
          </a:prstGeom>
          <a:ln w="88900" cap="sq" cmpd="thickThin">
            <a:solidFill>
              <a:srgbClr val="000000"/>
            </a:solidFill>
            <a:prstDash val="solid"/>
            <a:miter lim="800000"/>
          </a:ln>
          <a:effectLst>
            <a:innerShdw blurRad="76200">
              <a:srgbClr val="000000"/>
            </a:innerShdw>
          </a:effectLst>
        </p:spPr>
      </p:pic>
      <p:sp>
        <p:nvSpPr>
          <p:cNvPr id="11267" name="Rectangle 3"/>
          <p:cNvSpPr>
            <a:spLocks noChangeArrowheads="1"/>
          </p:cNvSpPr>
          <p:nvPr/>
        </p:nvSpPr>
        <p:spPr bwMode="auto">
          <a:xfrm>
            <a:off x="0"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18"/>
          <p:cNvSpPr txBox="1"/>
          <p:nvPr/>
        </p:nvSpPr>
        <p:spPr>
          <a:xfrm>
            <a:off x="251520" y="1268760"/>
            <a:ext cx="8429684" cy="954107"/>
          </a:xfrm>
          <a:prstGeom prst="rect">
            <a:avLst/>
          </a:prstGeom>
          <a:noFill/>
        </p:spPr>
        <p:txBody>
          <a:bodyPr wrap="square" rtlCol="0">
            <a:spAutoFit/>
          </a:bodyPr>
          <a:lstStyle/>
          <a:p>
            <a:r>
              <a:rPr kumimoji="0" lang="en-US" sz="2800" dirty="0" smtClean="0">
                <a:latin typeface="Arial" pitchFamily="34" charset="0"/>
                <a:cs typeface="Arial" pitchFamily="34" charset="0"/>
              </a:rPr>
              <a:t>A peninsula separating the </a:t>
            </a:r>
            <a:r>
              <a:rPr kumimoji="0" lang="en-US" sz="2800" dirty="0" err="1" smtClean="0">
                <a:latin typeface="Arial" pitchFamily="34" charset="0"/>
                <a:cs typeface="Arial" pitchFamily="34" charset="0"/>
              </a:rPr>
              <a:t>Curonian</a:t>
            </a:r>
            <a:r>
              <a:rPr kumimoji="0" lang="en-US" sz="2800" dirty="0" smtClean="0">
                <a:latin typeface="Arial" pitchFamily="34" charset="0"/>
                <a:cs typeface="Arial" pitchFamily="34" charset="0"/>
              </a:rPr>
              <a:t> Lagoon </a:t>
            </a:r>
          </a:p>
          <a:p>
            <a:r>
              <a:rPr kumimoji="0" lang="en-US" sz="2800" dirty="0" smtClean="0">
                <a:latin typeface="Arial" pitchFamily="34" charset="0"/>
                <a:cs typeface="Arial" pitchFamily="34" charset="0"/>
              </a:rPr>
              <a:t>                                            from the Baltic Sea</a:t>
            </a:r>
            <a:endParaRPr lang="en-US" sz="2800" dirty="0"/>
          </a:p>
        </p:txBody>
      </p:sp>
      <p:pic>
        <p:nvPicPr>
          <p:cNvPr id="21" name="Content Placeholder 20" descr="Curonian Spit.jpg"/>
          <p:cNvPicPr>
            <a:picLocks noGrp="1" noChangeAspect="1"/>
          </p:cNvPicPr>
          <p:nvPr>
            <p:ph sz="quarter" idx="2"/>
          </p:nvPr>
        </p:nvPicPr>
        <p:blipFill>
          <a:blip r:embed="rId4" cstate="print"/>
          <a:stretch>
            <a:fillRect/>
          </a:stretch>
        </p:blipFill>
        <p:spPr>
          <a:xfrm>
            <a:off x="467544" y="1844824"/>
            <a:ext cx="3857652" cy="4786346"/>
          </a:xfrm>
          <a:prstGeom prst="rect">
            <a:avLst/>
          </a:prstGeom>
          <a:ln w="88900" cap="sq" cmpd="thickThin">
            <a:solidFill>
              <a:srgbClr val="000000"/>
            </a:solidFill>
            <a:prstDash val="solid"/>
            <a:miter lim="800000"/>
          </a:ln>
          <a:effectLst>
            <a:innerShdw blurRad="76200">
              <a:srgbClr val="000000"/>
            </a:innerShdw>
          </a:effectLst>
        </p:spPr>
      </p:pic>
      <p:sp>
        <p:nvSpPr>
          <p:cNvPr id="11" name="Title 1"/>
          <p:cNvSpPr txBox="1">
            <a:spLocks/>
          </p:cNvSpPr>
          <p:nvPr/>
        </p:nvSpPr>
        <p:spPr>
          <a:xfrm>
            <a:off x="323528" y="188640"/>
            <a:ext cx="5328592" cy="91102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The </a:t>
            </a:r>
            <a:r>
              <a:rPr kumimoji="0" lang="it-IT" sz="4800" b="0" noProof="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Curonian</a:t>
            </a:r>
            <a:r>
              <a:rPr kumimoji="0" lang="it-IT" sz="4800" b="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kumimoji="0" lang="it-IT" sz="4800" b="0" noProof="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Spit</a:t>
            </a:r>
            <a:endParaRPr kumimoji="0" lang="it-IT" sz="4800" b="0" i="0" u="none" strike="noStrike" kern="1200" cap="none" spc="0" normalizeH="0" baseline="0" noProof="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upload.wikimedia.org/wikipedia/commons/e/e8/Curonian_Spit_and_Lagoon.png"/>
          <p:cNvPicPr>
            <a:picLocks noChangeAspect="1" noChangeArrowheads="1"/>
          </p:cNvPicPr>
          <p:nvPr/>
        </p:nvPicPr>
        <p:blipFill>
          <a:blip r:embed="rId2" cstate="print"/>
          <a:srcRect/>
          <a:stretch>
            <a:fillRect/>
          </a:stretch>
        </p:blipFill>
        <p:spPr bwMode="auto">
          <a:xfrm>
            <a:off x="251520" y="332656"/>
            <a:ext cx="4182779" cy="6192688"/>
          </a:xfrm>
          <a:prstGeom prst="rect">
            <a:avLst/>
          </a:prstGeom>
          <a:noFill/>
        </p:spPr>
      </p:pic>
      <p:sp>
        <p:nvSpPr>
          <p:cNvPr id="3" name="CasellaDiTesto 2"/>
          <p:cNvSpPr txBox="1"/>
          <p:nvPr/>
        </p:nvSpPr>
        <p:spPr>
          <a:xfrm>
            <a:off x="4716016" y="2564904"/>
            <a:ext cx="3980578" cy="1569660"/>
          </a:xfrm>
          <a:prstGeom prst="rect">
            <a:avLst/>
          </a:prstGeom>
          <a:noFill/>
        </p:spPr>
        <p:txBody>
          <a:bodyPr wrap="none" rtlCol="0">
            <a:spAutoFit/>
          </a:bodyPr>
          <a:lstStyle/>
          <a:p>
            <a:r>
              <a:rPr lang="it-IT" dirty="0" smtClean="0"/>
              <a:t>The </a:t>
            </a:r>
            <a:r>
              <a:rPr lang="it-IT" dirty="0" err="1" smtClean="0"/>
              <a:t>Curonian</a:t>
            </a:r>
            <a:r>
              <a:rPr lang="it-IT" dirty="0" smtClean="0"/>
              <a:t> </a:t>
            </a:r>
            <a:r>
              <a:rPr lang="it-IT" dirty="0" err="1" smtClean="0"/>
              <a:t>Lagoon</a:t>
            </a:r>
            <a:endParaRPr lang="it-IT" dirty="0" smtClean="0"/>
          </a:p>
          <a:p>
            <a:r>
              <a:rPr lang="it-IT" dirty="0" err="1" smtClean="0"/>
              <a:t>b</a:t>
            </a:r>
            <a:r>
              <a:rPr lang="it-IT" dirty="0" err="1" smtClean="0"/>
              <a:t>etween</a:t>
            </a:r>
            <a:r>
              <a:rPr lang="it-IT" dirty="0" smtClean="0"/>
              <a:t> </a:t>
            </a:r>
            <a:r>
              <a:rPr lang="it-IT" dirty="0" err="1" smtClean="0"/>
              <a:t>Lithuiania</a:t>
            </a:r>
            <a:endParaRPr lang="it-IT" dirty="0" smtClean="0"/>
          </a:p>
          <a:p>
            <a:r>
              <a:rPr lang="it-IT" dirty="0" smtClean="0"/>
              <a:t>a</a:t>
            </a:r>
            <a:r>
              <a:rPr lang="it-IT" dirty="0" smtClean="0"/>
              <a:t>nd the </a:t>
            </a:r>
            <a:r>
              <a:rPr lang="it-IT" dirty="0" err="1" smtClean="0"/>
              <a:t>Kaliningrad</a:t>
            </a:r>
            <a:r>
              <a:rPr lang="it-IT" dirty="0" smtClean="0"/>
              <a:t> </a:t>
            </a:r>
            <a:r>
              <a:rPr lang="it-IT" dirty="0" err="1" smtClean="0"/>
              <a:t>oblast</a:t>
            </a:r>
            <a:r>
              <a:rPr lang="it-IT" dirty="0" smtClean="0"/>
              <a:t> </a:t>
            </a:r>
          </a:p>
          <a:p>
            <a:r>
              <a:rPr lang="it-IT" dirty="0" smtClean="0"/>
              <a:t>(part </a:t>
            </a:r>
            <a:r>
              <a:rPr lang="it-IT" dirty="0" err="1" smtClean="0"/>
              <a:t>of</a:t>
            </a:r>
            <a:r>
              <a:rPr lang="it-IT" dirty="0" smtClean="0"/>
              <a:t> Russia)</a:t>
            </a:r>
            <a:endParaRPr lang="it-IT"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56700" cy="6865938"/>
          </a:xfrm>
          <a:prstGeom prst="rect">
            <a:avLst/>
          </a:prstGeom>
          <a:solidFill>
            <a:srgbClr val="AC0000"/>
          </a:solidFill>
          <a:ln w="0">
            <a:noFill/>
            <a:miter lim="800000"/>
            <a:headEnd/>
            <a:tailEnd/>
          </a:ln>
        </p:spPr>
        <p:txBody>
          <a:bodyPr/>
          <a:lstStyle/>
          <a:p>
            <a:endParaRPr lang="lt-LT" dirty="0"/>
          </a:p>
        </p:txBody>
      </p:sp>
      <p:sp>
        <p:nvSpPr>
          <p:cNvPr id="9219" name="Rectangle 3"/>
          <p:cNvSpPr>
            <a:spLocks noChangeArrowheads="1"/>
          </p:cNvSpPr>
          <p:nvPr/>
        </p:nvSpPr>
        <p:spPr bwMode="auto">
          <a:xfrm>
            <a:off x="1142976" y="3432175"/>
            <a:ext cx="8013724" cy="3433763"/>
          </a:xfrm>
          <a:prstGeom prst="rect">
            <a:avLst/>
          </a:prstGeom>
          <a:solidFill>
            <a:srgbClr val="006699"/>
          </a:solidFill>
          <a:ln w="0">
            <a:noFill/>
            <a:miter lim="800000"/>
            <a:headEnd/>
            <a:tailEnd/>
          </a:ln>
        </p:spPr>
        <p:txBody>
          <a:bodyPr/>
          <a:lstStyle/>
          <a:p>
            <a:endParaRPr lang="en-US"/>
          </a:p>
        </p:txBody>
      </p:sp>
      <p:grpSp>
        <p:nvGrpSpPr>
          <p:cNvPr id="9220" name="Group 4"/>
          <p:cNvGrpSpPr>
            <a:grpSpLocks/>
          </p:cNvGrpSpPr>
          <p:nvPr/>
        </p:nvGrpSpPr>
        <p:grpSpPr bwMode="auto">
          <a:xfrm>
            <a:off x="252254" y="476228"/>
            <a:ext cx="8715534" cy="6165851"/>
            <a:chOff x="141" y="292"/>
            <a:chExt cx="5469" cy="3884"/>
          </a:xfrm>
        </p:grpSpPr>
        <p:sp>
          <p:nvSpPr>
            <p:cNvPr id="9266" name="AutoShape 5"/>
            <p:cNvSpPr>
              <a:spLocks noChangeArrowheads="1"/>
            </p:cNvSpPr>
            <p:nvPr/>
          </p:nvSpPr>
          <p:spPr bwMode="auto">
            <a:xfrm>
              <a:off x="162" y="471"/>
              <a:ext cx="5448" cy="3705"/>
            </a:xfrm>
            <a:prstGeom prst="roundRect">
              <a:avLst>
                <a:gd name="adj" fmla="val 6194"/>
              </a:avLst>
            </a:prstGeom>
            <a:solidFill>
              <a:schemeClr val="bg1"/>
            </a:solidFill>
            <a:ln w="9525">
              <a:noFill/>
              <a:round/>
              <a:headEnd/>
              <a:tailEnd/>
            </a:ln>
          </p:spPr>
          <p:txBody>
            <a:bodyPr wrap="none" anchor="ctr"/>
            <a:lstStyle/>
            <a:p>
              <a:endParaRPr lang="en-US"/>
            </a:p>
          </p:txBody>
        </p:sp>
        <p:sp>
          <p:nvSpPr>
            <p:cNvPr id="9267" name="AutoShape 6"/>
            <p:cNvSpPr>
              <a:spLocks noChangeArrowheads="1"/>
            </p:cNvSpPr>
            <p:nvPr/>
          </p:nvSpPr>
          <p:spPr bwMode="auto">
            <a:xfrm>
              <a:off x="141" y="292"/>
              <a:ext cx="2535" cy="499"/>
            </a:xfrm>
            <a:prstGeom prst="roundRect">
              <a:avLst>
                <a:gd name="adj" fmla="val 9782"/>
              </a:avLst>
            </a:prstGeom>
            <a:solidFill>
              <a:schemeClr val="bg1"/>
            </a:solidFill>
            <a:ln w="9525">
              <a:noFill/>
              <a:round/>
              <a:headEnd/>
              <a:tailEnd/>
            </a:ln>
          </p:spPr>
          <p:txBody>
            <a:bodyPr wrap="none" anchor="ctr"/>
            <a:lstStyle/>
            <a:p>
              <a:r>
                <a:rPr lang="en-US" sz="3200" dirty="0" smtClean="0">
                  <a:latin typeface="Arial" charset="0"/>
                  <a:cs typeface="Arial" charset="0"/>
                </a:rPr>
                <a:t>General </a:t>
              </a:r>
              <a:r>
                <a:rPr lang="en-US" sz="3200" dirty="0" err="1" smtClean="0">
                  <a:latin typeface="Arial" charset="0"/>
                  <a:cs typeface="Arial" charset="0"/>
                </a:rPr>
                <a:t>Informations</a:t>
              </a:r>
              <a:endParaRPr lang="lt-LT" sz="3200" dirty="0">
                <a:latin typeface="Arial" charset="0"/>
                <a:cs typeface="Arial" charset="0"/>
              </a:endParaRPr>
            </a:p>
          </p:txBody>
        </p:sp>
      </p:grpSp>
      <p:graphicFrame>
        <p:nvGraphicFramePr>
          <p:cNvPr id="8368" name="Group 176"/>
          <p:cNvGraphicFramePr>
            <a:graphicFrameLocks noGrp="1"/>
          </p:cNvGraphicFramePr>
          <p:nvPr/>
        </p:nvGraphicFramePr>
        <p:xfrm>
          <a:off x="323528" y="2636912"/>
          <a:ext cx="8572591" cy="2087928"/>
        </p:xfrm>
        <a:graphic>
          <a:graphicData uri="http://schemas.openxmlformats.org/drawingml/2006/table">
            <a:tbl>
              <a:tblPr>
                <a:effectLst>
                  <a:innerShdw blurRad="63500" dist="50800" dir="2700000">
                    <a:prstClr val="black">
                      <a:alpha val="50000"/>
                    </a:prstClr>
                  </a:innerShdw>
                </a:effectLst>
              </a:tblPr>
              <a:tblGrid>
                <a:gridCol w="2267123"/>
                <a:gridCol w="2125428"/>
                <a:gridCol w="2125428"/>
                <a:gridCol w="2054612"/>
              </a:tblGrid>
              <a:tr h="721766">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Country</a:t>
                      </a:r>
                      <a:endParaRPr kumimoji="1" lang="lt-LT" sz="28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Estonia</a:t>
                      </a:r>
                      <a:endParaRPr kumimoji="1" lang="lt-LT" sz="28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Latvia </a:t>
                      </a:r>
                      <a:endParaRPr kumimoji="1" lang="lt-LT" sz="28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8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Lithuania</a:t>
                      </a:r>
                      <a:endParaRPr kumimoji="1" lang="lt-LT" sz="28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729">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800" b="1" i="0" u="none" strike="noStrike" kern="1200" cap="none" normalizeH="0" baseline="0" dirty="0" smtClean="0">
                          <a:ln>
                            <a:noFill/>
                          </a:ln>
                          <a:solidFill>
                            <a:schemeClr val="tx1"/>
                          </a:solidFill>
                          <a:effectLst/>
                          <a:latin typeface="Arial" pitchFamily="34" charset="0"/>
                          <a:ea typeface="굴림" pitchFamily="50" charset="-127"/>
                          <a:cs typeface="Arial" pitchFamily="34" charset="0"/>
                        </a:rPr>
                        <a:t>Area</a:t>
                      </a:r>
                      <a:endParaRPr kumimoji="1" lang="lt-LT" sz="2800" b="1" i="0" u="none" strike="noStrike" kern="1200"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lang="it-IT" sz="2400" dirty="0" smtClean="0"/>
                        <a:t>45 227 km2</a:t>
                      </a:r>
                      <a:endParaRPr kumimoji="1" lang="lt-LT" sz="2300" b="0" i="0" u="none" strike="noStrike" cap="none" normalizeH="0" baseline="3000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lang="it-IT" sz="2400" dirty="0" smtClean="0"/>
                        <a:t>64 589 km2</a:t>
                      </a:r>
                      <a:endPar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lang="it-IT" sz="2400" dirty="0" smtClean="0"/>
                        <a:t>65 300 km2</a:t>
                      </a:r>
                      <a:endPar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43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800" b="1" i="0" u="none" strike="noStrike" kern="1200" cap="none" normalizeH="0" baseline="0" dirty="0" smtClean="0">
                          <a:ln>
                            <a:noFill/>
                          </a:ln>
                          <a:solidFill>
                            <a:schemeClr val="tx1"/>
                          </a:solidFill>
                          <a:effectLst/>
                          <a:latin typeface="Arial" pitchFamily="34" charset="0"/>
                          <a:ea typeface="굴림" pitchFamily="50" charset="-127"/>
                          <a:cs typeface="Arial" pitchFamily="34" charset="0"/>
                        </a:rPr>
                        <a:t>Population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a:t>
                      </a:r>
                      <a:r>
                        <a:rPr kumimoji="1" lang="en-US"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a:t>
                      </a:r>
                      <a:r>
                        <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3</a:t>
                      </a:r>
                      <a:r>
                        <a:rPr kumimoji="1" lang="en-US"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million</a:t>
                      </a:r>
                      <a:endPar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2</a:t>
                      </a:r>
                      <a:r>
                        <a:rPr kumimoji="1" lang="en-US"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a:t>
                      </a:r>
                      <a:r>
                        <a:rPr kumimoji="1" lang="it-I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3</a:t>
                      </a:r>
                      <a:r>
                        <a:rPr kumimoji="1" lang="en-US"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million</a:t>
                      </a:r>
                      <a:r>
                        <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3</a:t>
                      </a:r>
                      <a:r>
                        <a:rPr kumimoji="1" lang="en-US"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a:t>
                      </a:r>
                      <a:r>
                        <a:rPr kumimoji="1" lang="it-I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4 </a:t>
                      </a:r>
                      <a:r>
                        <a:rPr kumimoji="1" lang="en-US" sz="23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million</a:t>
                      </a:r>
                      <a:endParaRPr kumimoji="1" lang="lt-LT" sz="23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65938"/>
          </a:xfrm>
          <a:prstGeom prst="rect">
            <a:avLst/>
          </a:prstGeom>
          <a:solidFill>
            <a:srgbClr val="AC0000"/>
          </a:solidFill>
          <a:ln w="0">
            <a:noFill/>
            <a:miter lim="800000"/>
            <a:headEnd/>
            <a:tailEnd/>
          </a:ln>
        </p:spPr>
        <p:txBody>
          <a:bodyPr/>
          <a:lstStyle/>
          <a:p>
            <a:endParaRPr lang="lt-LT" dirty="0"/>
          </a:p>
        </p:txBody>
      </p:sp>
      <p:sp>
        <p:nvSpPr>
          <p:cNvPr id="9219" name="Rectangle 3"/>
          <p:cNvSpPr>
            <a:spLocks noChangeArrowheads="1"/>
          </p:cNvSpPr>
          <p:nvPr/>
        </p:nvSpPr>
        <p:spPr bwMode="auto">
          <a:xfrm>
            <a:off x="1214414" y="3432175"/>
            <a:ext cx="7942286" cy="3433763"/>
          </a:xfrm>
          <a:prstGeom prst="rect">
            <a:avLst/>
          </a:prstGeom>
          <a:solidFill>
            <a:srgbClr val="006699"/>
          </a:solidFill>
          <a:ln w="0">
            <a:noFill/>
            <a:miter lim="800000"/>
            <a:headEnd/>
            <a:tailEnd/>
          </a:ln>
        </p:spPr>
        <p:txBody>
          <a:bodyPr/>
          <a:lstStyle/>
          <a:p>
            <a:endParaRPr lang="en-US"/>
          </a:p>
        </p:txBody>
      </p:sp>
      <p:grpSp>
        <p:nvGrpSpPr>
          <p:cNvPr id="2" name="Group 4"/>
          <p:cNvGrpSpPr>
            <a:grpSpLocks/>
          </p:cNvGrpSpPr>
          <p:nvPr/>
        </p:nvGrpSpPr>
        <p:grpSpPr bwMode="auto">
          <a:xfrm>
            <a:off x="247650" y="142875"/>
            <a:ext cx="8648700" cy="6427788"/>
            <a:chOff x="162" y="127"/>
            <a:chExt cx="5448" cy="4049"/>
          </a:xfrm>
        </p:grpSpPr>
        <p:sp>
          <p:nvSpPr>
            <p:cNvPr id="9266" name="AutoShape 5"/>
            <p:cNvSpPr>
              <a:spLocks noChangeArrowheads="1"/>
            </p:cNvSpPr>
            <p:nvPr/>
          </p:nvSpPr>
          <p:spPr bwMode="auto">
            <a:xfrm>
              <a:off x="162" y="442"/>
              <a:ext cx="5448" cy="3734"/>
            </a:xfrm>
            <a:prstGeom prst="roundRect">
              <a:avLst>
                <a:gd name="adj" fmla="val 6194"/>
              </a:avLst>
            </a:prstGeom>
            <a:solidFill>
              <a:schemeClr val="bg1"/>
            </a:solidFill>
            <a:ln w="9525">
              <a:noFill/>
              <a:round/>
              <a:headEnd/>
              <a:tailEnd/>
            </a:ln>
          </p:spPr>
          <p:txBody>
            <a:bodyPr wrap="none" anchor="ctr"/>
            <a:lstStyle/>
            <a:p>
              <a:endParaRPr lang="en-US"/>
            </a:p>
          </p:txBody>
        </p:sp>
        <p:sp>
          <p:nvSpPr>
            <p:cNvPr id="9267" name="AutoShape 6"/>
            <p:cNvSpPr>
              <a:spLocks noChangeArrowheads="1"/>
            </p:cNvSpPr>
            <p:nvPr/>
          </p:nvSpPr>
          <p:spPr bwMode="auto">
            <a:xfrm>
              <a:off x="162" y="127"/>
              <a:ext cx="2490" cy="585"/>
            </a:xfrm>
            <a:prstGeom prst="roundRect">
              <a:avLst>
                <a:gd name="adj" fmla="val 9782"/>
              </a:avLst>
            </a:prstGeom>
            <a:solidFill>
              <a:schemeClr val="bg1"/>
            </a:solidFill>
            <a:ln w="9525">
              <a:noFill/>
              <a:round/>
              <a:headEnd/>
              <a:tailEnd/>
            </a:ln>
          </p:spPr>
          <p:txBody>
            <a:bodyPr wrap="none" anchor="ctr"/>
            <a:lstStyle/>
            <a:p>
              <a:r>
                <a:rPr lang="en-US" sz="2800" dirty="0" smtClean="0">
                  <a:latin typeface="Arial" charset="0"/>
                  <a:cs typeface="Arial" charset="0"/>
                </a:rPr>
                <a:t>Government, Currency,</a:t>
              </a:r>
            </a:p>
            <a:p>
              <a:r>
                <a:rPr lang="en-US" sz="2800" dirty="0" smtClean="0">
                  <a:latin typeface="Arial" charset="0"/>
                  <a:cs typeface="Arial" charset="0"/>
                </a:rPr>
                <a:t> Language and Religion</a:t>
              </a:r>
              <a:endParaRPr lang="lt-LT" sz="2800" dirty="0">
                <a:latin typeface="Arial" charset="0"/>
                <a:cs typeface="Arial" charset="0"/>
              </a:endParaRPr>
            </a:p>
          </p:txBody>
        </p:sp>
      </p:grpSp>
      <p:graphicFrame>
        <p:nvGraphicFramePr>
          <p:cNvPr id="8368" name="Group 176"/>
          <p:cNvGraphicFramePr>
            <a:graphicFrameLocks noGrp="1"/>
          </p:cNvGraphicFramePr>
          <p:nvPr/>
        </p:nvGraphicFramePr>
        <p:xfrm>
          <a:off x="357158" y="1196753"/>
          <a:ext cx="8462992" cy="4565496"/>
        </p:xfrm>
        <a:graphic>
          <a:graphicData uri="http://schemas.openxmlformats.org/drawingml/2006/table">
            <a:tbl>
              <a:tblPr/>
              <a:tblGrid>
                <a:gridCol w="2360614"/>
                <a:gridCol w="2060258"/>
                <a:gridCol w="2008548"/>
                <a:gridCol w="2033572"/>
              </a:tblGrid>
              <a:tr h="65517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32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Country</a:t>
                      </a:r>
                      <a:endParaRPr kumimoji="1" lang="lt-LT" sz="32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32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Estonia</a:t>
                      </a:r>
                      <a:endParaRPr kumimoji="1" lang="lt-LT" sz="32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32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Latvia </a:t>
                      </a:r>
                      <a:endParaRPr kumimoji="1" lang="lt-LT" sz="32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32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Lithuania</a:t>
                      </a:r>
                      <a:endParaRPr kumimoji="1" lang="lt-LT" sz="32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946">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Form of</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 Government</a:t>
                      </a:r>
                      <a:endParaRPr kumimoji="1" lang="lt-LT" sz="20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Parliamentary</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Democracy</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Parliamentary</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Democracy</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Parliamentary</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Democracy</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46">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Currency</a:t>
                      </a:r>
                      <a:endParaRPr kumimoji="1" lang="lt-LT" sz="20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Euro</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Euro</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Euro</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4446">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en-US" sz="20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Language</a:t>
                      </a:r>
                    </a:p>
                    <a:p>
                      <a:pPr marL="0" marR="0" lvl="0" indent="0" algn="ctr" defTabSz="914400" rtl="0" eaLnBrk="1" fontAlgn="base" latinLnBrk="1" hangingPunct="1">
                        <a:lnSpc>
                          <a:spcPct val="100000"/>
                        </a:lnSpc>
                        <a:spcBef>
                          <a:spcPct val="20000"/>
                        </a:spcBef>
                        <a:spcAft>
                          <a:spcPct val="0"/>
                        </a:spcAft>
                        <a:buClrTx/>
                        <a:buSzTx/>
                        <a:buFontTx/>
                        <a:buNone/>
                        <a:tabLst/>
                      </a:pPr>
                      <a:endParaRPr kumimoji="1" lang="lt-LT" sz="20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Estonian</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Russian</a:t>
                      </a:r>
                    </a:p>
                    <a:p>
                      <a:pPr marL="0" marR="0" lvl="0" indent="0" algn="ctr" defTabSz="914400" rtl="0" eaLnBrk="1" fontAlgn="base" latinLnBrk="1" hangingPunct="1">
                        <a:lnSpc>
                          <a:spcPct val="100000"/>
                        </a:lnSpc>
                        <a:spcBef>
                          <a:spcPct val="20000"/>
                        </a:spcBef>
                        <a:spcAft>
                          <a:spcPct val="0"/>
                        </a:spcAft>
                        <a:buClrTx/>
                        <a:buSzTx/>
                        <a:buFontTx/>
                        <a:buNone/>
                        <a:tabLst/>
                        <a:defRPr/>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German</a:t>
                      </a:r>
                    </a:p>
                    <a:p>
                      <a:pPr marL="0" marR="0" lvl="0" indent="0" algn="ctr" defTabSz="914400" rtl="0" eaLnBrk="1" fontAlgn="base" latinLnBrk="1" hangingPunct="1">
                        <a:lnSpc>
                          <a:spcPct val="100000"/>
                        </a:lnSpc>
                        <a:spcBef>
                          <a:spcPct val="20000"/>
                        </a:spcBef>
                        <a:spcAft>
                          <a:spcPct val="0"/>
                        </a:spcAft>
                        <a:buClrTx/>
                        <a:buSzTx/>
                        <a:buFontTx/>
                        <a:buNone/>
                        <a:tabLst/>
                        <a:defRPr/>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English</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Latvian </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Russian</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German</a:t>
                      </a:r>
                    </a:p>
                    <a:p>
                      <a:pPr marL="0" marR="0" lvl="0" indent="0" algn="ctr" defTabSz="914400" rtl="0" eaLnBrk="1" fontAlgn="base" latinLnBrk="1" hangingPunct="1">
                        <a:lnSpc>
                          <a:spcPct val="100000"/>
                        </a:lnSpc>
                        <a:spcBef>
                          <a:spcPct val="20000"/>
                        </a:spcBef>
                        <a:spcAft>
                          <a:spcPct val="0"/>
                        </a:spcAft>
                        <a:buClrTx/>
                        <a:buSzTx/>
                        <a:buFontTx/>
                        <a:buNone/>
                        <a:tabLst/>
                        <a:defRPr/>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English</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Lithuanian</a:t>
                      </a:r>
                    </a:p>
                    <a:p>
                      <a:pPr marL="0" marR="0" lvl="0" indent="0" algn="ctr" defTabSz="914400" rtl="0" eaLnBrk="1" fontAlgn="base" latinLnBrk="1" hangingPunct="1">
                        <a:lnSpc>
                          <a:spcPct val="100000"/>
                        </a:lnSpc>
                        <a:spcBef>
                          <a:spcPct val="20000"/>
                        </a:spcBef>
                        <a:spcAft>
                          <a:spcPct val="0"/>
                        </a:spcAft>
                        <a:buClrTx/>
                        <a:buSzTx/>
                        <a:buFontTx/>
                        <a:buNone/>
                        <a:tabLst/>
                        <a:defRPr/>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Russian</a:t>
                      </a:r>
                    </a:p>
                    <a:p>
                      <a:pPr marL="0" marR="0" lvl="0" indent="0" algn="ctr" defTabSz="914400" rtl="0" eaLnBrk="1" fontAlgn="base" latinLnBrk="1" hangingPunct="1">
                        <a:lnSpc>
                          <a:spcPct val="100000"/>
                        </a:lnSpc>
                        <a:spcBef>
                          <a:spcPct val="20000"/>
                        </a:spcBef>
                        <a:spcAft>
                          <a:spcPct val="0"/>
                        </a:spcAft>
                        <a:buClrTx/>
                        <a:buSzTx/>
                        <a:buFontTx/>
                        <a:buNone/>
                        <a:tabLst/>
                        <a:defRPr/>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a:t>
                      </a:r>
                    </a:p>
                    <a:p>
                      <a:pPr marL="0" marR="0" lvl="0" indent="0" algn="ctr" defTabSz="914400" rtl="0" eaLnBrk="1" fontAlgn="base" latinLnBrk="1" hangingPunct="1">
                        <a:lnSpc>
                          <a:spcPct val="100000"/>
                        </a:lnSpc>
                        <a:spcBef>
                          <a:spcPct val="20000"/>
                        </a:spcBef>
                        <a:spcAft>
                          <a:spcPct val="0"/>
                        </a:spcAft>
                        <a:buClrTx/>
                        <a:buSzTx/>
                        <a:buFontTx/>
                        <a:buNone/>
                        <a:tabLst/>
                        <a:defRPr/>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English</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94">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en-US" sz="20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Religion</a:t>
                      </a:r>
                      <a:endParaRPr kumimoji="1" lang="lt-LT" sz="20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Lutheran,</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Catholic,</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Orthodox</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Lutheran,</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Catholic,</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Orthodox</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Catholic,</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Orthodox, </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sz="2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Lutheran</a:t>
                      </a:r>
                      <a:endParaRPr kumimoji="1" lang="lt-LT" sz="2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4"/>
            <a:ext cx="9156700" cy="6865938"/>
          </a:xfrm>
          <a:prstGeom prst="rect">
            <a:avLst/>
          </a:prstGeom>
          <a:solidFill>
            <a:srgbClr val="AC0000"/>
          </a:solidFill>
          <a:ln w="0">
            <a:noFill/>
            <a:miter lim="800000"/>
            <a:headEnd/>
            <a:tailEnd/>
          </a:ln>
        </p:spPr>
        <p:txBody>
          <a:bodyPr/>
          <a:lstStyle/>
          <a:p>
            <a:endParaRPr lang="lt-LT" dirty="0"/>
          </a:p>
        </p:txBody>
      </p:sp>
      <p:sp>
        <p:nvSpPr>
          <p:cNvPr id="12291" name="Rectangle 3"/>
          <p:cNvSpPr>
            <a:spLocks noChangeArrowheads="1"/>
          </p:cNvSpPr>
          <p:nvPr/>
        </p:nvSpPr>
        <p:spPr bwMode="auto">
          <a:xfrm>
            <a:off x="1285852" y="3432175"/>
            <a:ext cx="7870848" cy="3433763"/>
          </a:xfrm>
          <a:prstGeom prst="rect">
            <a:avLst/>
          </a:prstGeom>
          <a:solidFill>
            <a:srgbClr val="006699"/>
          </a:solidFill>
          <a:ln w="0">
            <a:noFill/>
            <a:miter lim="800000"/>
            <a:headEnd/>
            <a:tailEnd/>
          </a:ln>
        </p:spPr>
        <p:txBody>
          <a:bodyPr/>
          <a:lstStyle/>
          <a:p>
            <a:endParaRPr lang="en-US"/>
          </a:p>
        </p:txBody>
      </p:sp>
      <p:grpSp>
        <p:nvGrpSpPr>
          <p:cNvPr id="12292" name="Group 4"/>
          <p:cNvGrpSpPr>
            <a:grpSpLocks/>
          </p:cNvGrpSpPr>
          <p:nvPr/>
        </p:nvGrpSpPr>
        <p:grpSpPr bwMode="auto">
          <a:xfrm>
            <a:off x="461962" y="214291"/>
            <a:ext cx="8542189" cy="6427788"/>
            <a:chOff x="141" y="127"/>
            <a:chExt cx="5469" cy="4049"/>
          </a:xfrm>
        </p:grpSpPr>
        <p:sp>
          <p:nvSpPr>
            <p:cNvPr id="12299" name="AutoShape 5"/>
            <p:cNvSpPr>
              <a:spLocks noChangeArrowheads="1"/>
            </p:cNvSpPr>
            <p:nvPr/>
          </p:nvSpPr>
          <p:spPr bwMode="auto">
            <a:xfrm>
              <a:off x="141" y="471"/>
              <a:ext cx="5469" cy="3705"/>
            </a:xfrm>
            <a:prstGeom prst="roundRect">
              <a:avLst>
                <a:gd name="adj" fmla="val 6194"/>
              </a:avLst>
            </a:prstGeom>
            <a:solidFill>
              <a:schemeClr val="bg1"/>
            </a:solidFill>
            <a:ln w="9525">
              <a:noFill/>
              <a:round/>
              <a:headEnd/>
              <a:tailEnd/>
            </a:ln>
          </p:spPr>
          <p:txBody>
            <a:bodyPr wrap="none" anchor="ctr"/>
            <a:lstStyle/>
            <a:p>
              <a:endParaRPr lang="en-US"/>
            </a:p>
          </p:txBody>
        </p:sp>
        <p:sp>
          <p:nvSpPr>
            <p:cNvPr id="12300" name="AutoShape 6"/>
            <p:cNvSpPr>
              <a:spLocks noChangeArrowheads="1"/>
            </p:cNvSpPr>
            <p:nvPr/>
          </p:nvSpPr>
          <p:spPr bwMode="auto">
            <a:xfrm>
              <a:off x="141" y="127"/>
              <a:ext cx="2580" cy="585"/>
            </a:xfrm>
            <a:prstGeom prst="roundRect">
              <a:avLst>
                <a:gd name="adj" fmla="val 9782"/>
              </a:avLst>
            </a:prstGeom>
            <a:solidFill>
              <a:schemeClr val="bg1"/>
            </a:solidFill>
            <a:ln w="9525">
              <a:noFill/>
              <a:round/>
              <a:headEnd/>
              <a:tailEnd/>
            </a:ln>
          </p:spPr>
          <p:txBody>
            <a:bodyPr wrap="none" anchor="ctr"/>
            <a:lstStyle/>
            <a:p>
              <a:r>
                <a:rPr lang="en-US" sz="3200" dirty="0" smtClean="0">
                  <a:latin typeface="Arial" pitchFamily="34" charset="0"/>
                  <a:cs typeface="Arial" pitchFamily="34" charset="0"/>
                </a:rPr>
                <a:t>Brief Recent History</a:t>
              </a:r>
              <a:endParaRPr lang="lt-LT" sz="3200" dirty="0">
                <a:latin typeface="Arial" pitchFamily="34" charset="0"/>
                <a:cs typeface="Arial" pitchFamily="34" charset="0"/>
              </a:endParaRPr>
            </a:p>
          </p:txBody>
        </p:sp>
      </p:grpSp>
      <p:sp>
        <p:nvSpPr>
          <p:cNvPr id="19" name="TextBox 18"/>
          <p:cNvSpPr txBox="1"/>
          <p:nvPr/>
        </p:nvSpPr>
        <p:spPr>
          <a:xfrm>
            <a:off x="467544" y="1268760"/>
            <a:ext cx="8429684" cy="4524315"/>
          </a:xfrm>
          <a:prstGeom prst="rect">
            <a:avLst/>
          </a:prstGeom>
          <a:noFill/>
        </p:spPr>
        <p:txBody>
          <a:bodyPr wrap="square" rtlCol="0">
            <a:spAutoFit/>
          </a:bodyPr>
          <a:lstStyle/>
          <a:p>
            <a:pPr marL="290513" indent="-290513" algn="l"/>
            <a:endParaRPr lang="en-US" sz="1000" b="0" dirty="0" smtClean="0">
              <a:latin typeface="Arial" pitchFamily="34" charset="0"/>
              <a:cs typeface="Arial" pitchFamily="34" charset="0"/>
            </a:endParaRPr>
          </a:p>
          <a:p>
            <a:pPr marL="290513" indent="-290513" algn="l">
              <a:buFont typeface="Arial" pitchFamily="34" charset="0"/>
              <a:buChar char="•"/>
            </a:pPr>
            <a:r>
              <a:rPr lang="en-US" b="0" dirty="0" smtClean="0">
                <a:latin typeface="Arial" pitchFamily="34" charset="0"/>
                <a:cs typeface="Arial" pitchFamily="34" charset="0"/>
              </a:rPr>
              <a:t>18</a:t>
            </a:r>
            <a:r>
              <a:rPr lang="en-US" b="0" baseline="30000" dirty="0" smtClean="0">
                <a:latin typeface="Arial" pitchFamily="34" charset="0"/>
                <a:cs typeface="Arial" pitchFamily="34" charset="0"/>
              </a:rPr>
              <a:t>th</a:t>
            </a:r>
            <a:r>
              <a:rPr lang="en-US" b="0" dirty="0" smtClean="0">
                <a:latin typeface="Arial" pitchFamily="34" charset="0"/>
                <a:cs typeface="Arial" pitchFamily="34" charset="0"/>
              </a:rPr>
              <a:t> century – </a:t>
            </a:r>
            <a:r>
              <a:rPr lang="en-US" b="0" dirty="0" smtClean="0">
                <a:solidFill>
                  <a:srgbClr val="FF0000"/>
                </a:solidFill>
                <a:latin typeface="Arial" pitchFamily="34" charset="0"/>
                <a:cs typeface="Arial" pitchFamily="34" charset="0"/>
              </a:rPr>
              <a:t>Russian </a:t>
            </a:r>
            <a:r>
              <a:rPr lang="en-US" b="0" dirty="0" smtClean="0">
                <a:solidFill>
                  <a:srgbClr val="FF0000"/>
                </a:solidFill>
                <a:latin typeface="Arial" pitchFamily="34" charset="0"/>
                <a:cs typeface="Arial" pitchFamily="34" charset="0"/>
              </a:rPr>
              <a:t>Empire </a:t>
            </a:r>
            <a:r>
              <a:rPr lang="en-US" b="0" dirty="0" smtClean="0">
                <a:latin typeface="Arial" pitchFamily="34" charset="0"/>
                <a:cs typeface="Arial" pitchFamily="34" charset="0"/>
              </a:rPr>
              <a:t>gained control </a:t>
            </a:r>
          </a:p>
          <a:p>
            <a:pPr marL="290513" indent="-290513" algn="l"/>
            <a:endParaRPr lang="en-US" sz="1000" b="0" dirty="0" smtClean="0">
              <a:latin typeface="Arial" pitchFamily="34" charset="0"/>
              <a:cs typeface="Arial" pitchFamily="34" charset="0"/>
            </a:endParaRPr>
          </a:p>
          <a:p>
            <a:pPr marL="290513" indent="-290513" algn="l">
              <a:buFont typeface="Arial" pitchFamily="34" charset="0"/>
              <a:buChar char="•"/>
            </a:pPr>
            <a:r>
              <a:rPr lang="en-US" b="0" dirty="0" smtClean="0">
                <a:latin typeface="Arial" pitchFamily="34" charset="0"/>
                <a:cs typeface="Arial" pitchFamily="34" charset="0"/>
              </a:rPr>
              <a:t>1920 Baltic States became independent countries</a:t>
            </a:r>
          </a:p>
          <a:p>
            <a:pPr marL="290513" indent="-290513" algn="l"/>
            <a:endParaRPr lang="en-US" sz="1000" b="0" dirty="0" smtClean="0">
              <a:latin typeface="Arial" pitchFamily="34" charset="0"/>
              <a:cs typeface="Arial" pitchFamily="34" charset="0"/>
            </a:endParaRPr>
          </a:p>
          <a:p>
            <a:pPr marL="290513" indent="-290513" algn="l">
              <a:buFont typeface="Arial" pitchFamily="34" charset="0"/>
              <a:buChar char="•"/>
            </a:pPr>
            <a:r>
              <a:rPr lang="en-US" b="0" dirty="0" smtClean="0">
                <a:latin typeface="Arial" pitchFamily="34" charset="0"/>
                <a:cs typeface="Arial" pitchFamily="34" charset="0"/>
              </a:rPr>
              <a:t>1940 Red Army occupied Baltic States</a:t>
            </a:r>
          </a:p>
          <a:p>
            <a:pPr marL="290513" indent="-290513" algn="l"/>
            <a:endParaRPr lang="en-US" sz="1000" b="0" dirty="0" smtClean="0">
              <a:latin typeface="Arial" pitchFamily="34" charset="0"/>
              <a:cs typeface="Arial" pitchFamily="34" charset="0"/>
            </a:endParaRPr>
          </a:p>
          <a:p>
            <a:pPr marL="290513" indent="-290513" algn="l">
              <a:buFont typeface="Arial" pitchFamily="34" charset="0"/>
              <a:buChar char="•"/>
            </a:pPr>
            <a:r>
              <a:rPr lang="en-US" b="0" dirty="0" smtClean="0">
                <a:latin typeface="Arial" pitchFamily="34" charset="0"/>
                <a:cs typeface="Arial" pitchFamily="34" charset="0"/>
              </a:rPr>
              <a:t>1941 Nazi Germany occupied Baltic States</a:t>
            </a:r>
          </a:p>
          <a:p>
            <a:pPr marL="290513" indent="-290513" algn="l"/>
            <a:endParaRPr lang="en-US" sz="1000" b="0" dirty="0" smtClean="0">
              <a:latin typeface="Arial" pitchFamily="34" charset="0"/>
              <a:cs typeface="Arial" pitchFamily="34" charset="0"/>
            </a:endParaRPr>
          </a:p>
          <a:p>
            <a:pPr marL="290513" indent="-290513" algn="l">
              <a:buFont typeface="Arial" pitchFamily="34" charset="0"/>
              <a:buChar char="•"/>
            </a:pPr>
            <a:r>
              <a:rPr lang="en-US" b="0" dirty="0" smtClean="0">
                <a:latin typeface="Arial" pitchFamily="34" charset="0"/>
                <a:cs typeface="Arial" pitchFamily="34" charset="0"/>
              </a:rPr>
              <a:t>1944 Red Army reoccupied Baltic States</a:t>
            </a:r>
          </a:p>
          <a:p>
            <a:pPr marL="290513" indent="-290513" algn="l"/>
            <a:endParaRPr lang="en-US" sz="1000" b="0" dirty="0" smtClean="0">
              <a:latin typeface="Arial" pitchFamily="34" charset="0"/>
              <a:cs typeface="Arial" pitchFamily="34" charset="0"/>
            </a:endParaRPr>
          </a:p>
          <a:p>
            <a:pPr marL="290513" indent="-290513" algn="l">
              <a:buFont typeface="Arial" pitchFamily="34" charset="0"/>
              <a:buChar char="•"/>
            </a:pPr>
            <a:r>
              <a:rPr lang="en-US" b="0" dirty="0" smtClean="0">
                <a:latin typeface="Arial" pitchFamily="34" charset="0"/>
                <a:cs typeface="Arial" pitchFamily="34" charset="0"/>
              </a:rPr>
              <a:t>After WWII, Baltic States became part of the </a:t>
            </a:r>
            <a:r>
              <a:rPr lang="en-US" b="0" dirty="0" smtClean="0">
                <a:solidFill>
                  <a:srgbClr val="FF0000"/>
                </a:solidFill>
                <a:latin typeface="Arial" pitchFamily="34" charset="0"/>
                <a:cs typeface="Arial" pitchFamily="34" charset="0"/>
              </a:rPr>
              <a:t>Soviet Union</a:t>
            </a:r>
          </a:p>
          <a:p>
            <a:pPr marL="290513" indent="-290513" algn="l"/>
            <a:endParaRPr lang="en-US" sz="1000" b="0" dirty="0" smtClean="0">
              <a:latin typeface="Arial" pitchFamily="34" charset="0"/>
              <a:cs typeface="Arial" pitchFamily="34" charset="0"/>
            </a:endParaRPr>
          </a:p>
          <a:p>
            <a:pPr marL="290513" indent="-290513" algn="l">
              <a:buFont typeface="Arial" pitchFamily="34" charset="0"/>
              <a:buChar char="•"/>
            </a:pPr>
            <a:r>
              <a:rPr lang="en-US" b="0" dirty="0" smtClean="0">
                <a:latin typeface="Arial" pitchFamily="34" charset="0"/>
                <a:cs typeface="Arial" pitchFamily="34" charset="0"/>
              </a:rPr>
              <a:t>1991 The former Soviet Union recognized the Baltic States as being independent</a:t>
            </a:r>
          </a:p>
          <a:p>
            <a:pPr marL="290513" indent="-290513" algn="l">
              <a:buFont typeface="Arial" pitchFamily="34" charset="0"/>
              <a:buChar char="•"/>
            </a:pPr>
            <a:endParaRPr lang="en-US" sz="200" b="0" dirty="0" smtClean="0">
              <a:latin typeface="Arial" pitchFamily="34" charset="0"/>
              <a:cs typeface="Arial" pitchFamily="34" charset="0"/>
            </a:endParaRPr>
          </a:p>
          <a:p>
            <a:pPr marL="290513" indent="-290513" algn="l">
              <a:buFont typeface="Arial" pitchFamily="34" charset="0"/>
              <a:buChar char="•"/>
            </a:pPr>
            <a:r>
              <a:rPr lang="en-US" b="0" dirty="0" smtClean="0">
                <a:latin typeface="Arial" pitchFamily="34" charset="0"/>
                <a:cs typeface="Arial" pitchFamily="34" charset="0"/>
              </a:rPr>
              <a:t> </a:t>
            </a:r>
            <a:r>
              <a:rPr lang="en-US" b="0" dirty="0" smtClean="0">
                <a:latin typeface="+mj-lt"/>
              </a:rPr>
              <a:t>All of the Baltic States are now </a:t>
            </a:r>
            <a:r>
              <a:rPr lang="en-US" b="0" dirty="0" smtClean="0">
                <a:solidFill>
                  <a:srgbClr val="FF0000"/>
                </a:solidFill>
                <a:latin typeface="+mj-lt"/>
              </a:rPr>
              <a:t>members of the EU</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517232"/>
            <a:ext cx="9144000" cy="1051560"/>
          </a:xfrm>
        </p:spPr>
        <p:txBody>
          <a:bodyPr/>
          <a:lstStyle/>
          <a:p>
            <a:pPr algn="ctr"/>
            <a:r>
              <a:rPr lang="it-IT" dirty="0" smtClean="0"/>
              <a:t>ESTONIA</a:t>
            </a:r>
            <a:endParaRPr lang="it-IT" dirty="0"/>
          </a:p>
        </p:txBody>
      </p:sp>
      <p:pic>
        <p:nvPicPr>
          <p:cNvPr id="99330" name="Picture 2" descr="http://media.maps.com/magellan/Images/estoniarah.gif"/>
          <p:cNvPicPr>
            <a:picLocks noChangeAspect="1" noChangeArrowheads="1"/>
          </p:cNvPicPr>
          <p:nvPr/>
        </p:nvPicPr>
        <p:blipFill>
          <a:blip r:embed="rId2" cstate="print"/>
          <a:srcRect/>
          <a:stretch>
            <a:fillRect/>
          </a:stretch>
        </p:blipFill>
        <p:spPr bwMode="auto">
          <a:xfrm>
            <a:off x="1115616" y="476672"/>
            <a:ext cx="7096186" cy="5328592"/>
          </a:xfrm>
          <a:prstGeom prst="rect">
            <a:avLst/>
          </a:prstGeom>
          <a:noFill/>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Location </a:t>
            </a:r>
            <a:r>
              <a:rPr lang="lv-LV" sz="4400" b="0" dirty="0">
                <a:ln w="12700" cmpd="sng">
                  <a:solidFill>
                    <a:srgbClr val="C00000"/>
                  </a:solidFill>
                  <a:prstDash val="solid"/>
                </a:ln>
                <a:solidFill>
                  <a:schemeClr val="accent3"/>
                </a:solidFill>
                <a:effectLst>
                  <a:outerShdw blurRad="63500" dir="3600000" algn="tl" rotWithShape="0">
                    <a:srgbClr val="000000">
                      <a:alpha val="70000"/>
                    </a:srgbClr>
                  </a:outerShdw>
                </a:effectLst>
              </a:rPr>
              <a:t>of </a:t>
            </a:r>
            <a:r>
              <a:rPr lang="it-IT"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Estonia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323528" y="1412776"/>
            <a:ext cx="8640960" cy="4813399"/>
          </a:xfrm>
        </p:spPr>
        <p:txBody>
          <a:bodyPr>
            <a:normAutofit/>
          </a:bodyPr>
          <a:lstStyle/>
          <a:p>
            <a:pPr marL="274320" indent="-274320" fontAlgn="auto">
              <a:lnSpc>
                <a:spcPct val="110000"/>
              </a:lnSpc>
              <a:spcAft>
                <a:spcPts val="600"/>
              </a:spcAft>
              <a:buFont typeface="Wingdings" pitchFamily="2" charset="2"/>
              <a:buChar char="v"/>
              <a:defRPr/>
            </a:pPr>
            <a:r>
              <a:rPr lang="en-US" dirty="0" smtClean="0"/>
              <a:t>Estonia</a:t>
            </a:r>
            <a:r>
              <a:rPr lang="en-US" sz="2800" dirty="0" smtClean="0"/>
              <a:t> </a:t>
            </a:r>
            <a:r>
              <a:rPr lang="en-US" dirty="0" smtClean="0"/>
              <a:t>is the first – and </a:t>
            </a:r>
            <a:r>
              <a:rPr lang="en-US" dirty="0" smtClean="0">
                <a:solidFill>
                  <a:srgbClr val="FF0000"/>
                </a:solidFill>
              </a:rPr>
              <a:t>the smallest </a:t>
            </a:r>
            <a:r>
              <a:rPr lang="en-US" dirty="0" smtClean="0"/>
              <a:t>- of the three Baltic states. </a:t>
            </a:r>
          </a:p>
          <a:p>
            <a:pPr marL="274320" indent="-274320" fontAlgn="auto">
              <a:lnSpc>
                <a:spcPct val="110000"/>
              </a:lnSpc>
              <a:spcAft>
                <a:spcPts val="600"/>
              </a:spcAft>
              <a:buFont typeface="Wingdings" pitchFamily="2" charset="2"/>
              <a:buChar char="v"/>
              <a:defRPr/>
            </a:pPr>
            <a:r>
              <a:rPr lang="en-US" dirty="0" smtClean="0"/>
              <a:t>It is bordered on the east by Russia, on the south by Latvia, and on the west and north by the Baltic Sea. </a:t>
            </a:r>
            <a:endParaRPr lang="lv-LV" sz="2800" dirty="0" smtClean="0"/>
          </a:p>
        </p:txBody>
      </p:sp>
      <p:sp>
        <p:nvSpPr>
          <p:cNvPr id="103428" name="AutoShape 4" descr="Risultati immagini per estonia map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430" name="Picture 6" descr="https://s-media-cache-ak0.pinimg.com/736x/2e/e7/95/2ee7956079627e1b257db7693b7ff553.jpg"/>
          <p:cNvPicPr>
            <a:picLocks noChangeAspect="1" noChangeArrowheads="1"/>
          </p:cNvPicPr>
          <p:nvPr/>
        </p:nvPicPr>
        <p:blipFill>
          <a:blip r:embed="rId4" cstate="print"/>
          <a:srcRect/>
          <a:stretch>
            <a:fillRect/>
          </a:stretch>
        </p:blipFill>
        <p:spPr bwMode="auto">
          <a:xfrm>
            <a:off x="7380312" y="355806"/>
            <a:ext cx="1440160" cy="939235"/>
          </a:xfrm>
          <a:prstGeom prst="rect">
            <a:avLst/>
          </a:prstGeom>
          <a:noFill/>
        </p:spPr>
      </p:pic>
      <p:pic>
        <p:nvPicPr>
          <p:cNvPr id="103432" name="Picture 8" descr="http://www.generationaldynamics.com/ww2010/estonia1.jpg"/>
          <p:cNvPicPr>
            <a:picLocks noChangeAspect="1" noChangeArrowheads="1"/>
          </p:cNvPicPr>
          <p:nvPr/>
        </p:nvPicPr>
        <p:blipFill>
          <a:blip r:embed="rId5" cstate="print"/>
          <a:srcRect/>
          <a:stretch>
            <a:fillRect/>
          </a:stretch>
        </p:blipFill>
        <p:spPr bwMode="auto">
          <a:xfrm>
            <a:off x="5715000" y="3505199"/>
            <a:ext cx="3429000" cy="3352801"/>
          </a:xfrm>
          <a:prstGeom prst="rect">
            <a:avLst/>
          </a:prstGeom>
          <a:noFill/>
        </p:spPr>
      </p:pic>
    </p:spTree>
    <p:custDataLst>
      <p:tags r:id="rId1"/>
    </p:custData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it-IT" sz="4400" b="0" dirty="0" err="1" smtClean="0">
                <a:ln w="12700" cmpd="sng">
                  <a:solidFill>
                    <a:srgbClr val="C00000"/>
                  </a:solidFill>
                  <a:prstDash val="solid"/>
                </a:ln>
                <a:solidFill>
                  <a:schemeClr val="accent3"/>
                </a:solidFill>
                <a:effectLst>
                  <a:outerShdw blurRad="63500" dir="3600000" algn="tl" rotWithShape="0">
                    <a:srgbClr val="000000">
                      <a:alpha val="70000"/>
                    </a:srgbClr>
                  </a:outerShdw>
                </a:effectLst>
              </a:rPr>
              <a:t>Geography</a:t>
            </a:r>
            <a:r>
              <a:rPr lang="it-IT"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 </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of </a:t>
            </a:r>
            <a:r>
              <a:rPr lang="it-IT"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Estonia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323528" y="1412776"/>
            <a:ext cx="8496944" cy="5256584"/>
          </a:xfrm>
        </p:spPr>
        <p:txBody>
          <a:bodyPr>
            <a:normAutofit/>
          </a:bodyPr>
          <a:lstStyle/>
          <a:p>
            <a:pPr marL="274320" indent="-274320" algn="just" fontAlgn="auto">
              <a:lnSpc>
                <a:spcPct val="110000"/>
              </a:lnSpc>
              <a:spcAft>
                <a:spcPts val="600"/>
              </a:spcAft>
              <a:buFont typeface="Wingdings" pitchFamily="2" charset="2"/>
              <a:buChar char="v"/>
              <a:defRPr/>
            </a:pPr>
            <a:r>
              <a:rPr lang="en-US" dirty="0" smtClean="0"/>
              <a:t>Estonia consists mostly of </a:t>
            </a:r>
            <a:r>
              <a:rPr lang="en-US" dirty="0" smtClean="0">
                <a:solidFill>
                  <a:srgbClr val="FF0000"/>
                </a:solidFill>
              </a:rPr>
              <a:t>flat</a:t>
            </a:r>
            <a:r>
              <a:rPr lang="en-US" dirty="0" smtClean="0"/>
              <a:t> </a:t>
            </a:r>
            <a:r>
              <a:rPr lang="en-US" dirty="0" smtClean="0"/>
              <a:t>or </a:t>
            </a:r>
            <a:r>
              <a:rPr lang="en-US" dirty="0" smtClean="0"/>
              <a:t>gently rolling land. The highest point in Estonia is only 318 m above sea level. The 70% of the country comprises forest. </a:t>
            </a:r>
          </a:p>
          <a:p>
            <a:pPr marL="274320" indent="-274320" algn="just" fontAlgn="auto">
              <a:lnSpc>
                <a:spcPct val="110000"/>
              </a:lnSpc>
              <a:spcAft>
                <a:spcPts val="600"/>
              </a:spcAft>
              <a:buFont typeface="Wingdings" pitchFamily="2" charset="2"/>
              <a:buChar char="v"/>
              <a:defRPr/>
            </a:pPr>
            <a:r>
              <a:rPr lang="en-US" dirty="0" smtClean="0"/>
              <a:t>There are </a:t>
            </a:r>
            <a:r>
              <a:rPr lang="en-US" dirty="0" smtClean="0">
                <a:solidFill>
                  <a:srgbClr val="FF0000"/>
                </a:solidFill>
              </a:rPr>
              <a:t>two large islands </a:t>
            </a:r>
            <a:r>
              <a:rPr lang="en-US" dirty="0" smtClean="0"/>
              <a:t>and other smaller ones. Rivers are short, the </a:t>
            </a:r>
            <a:r>
              <a:rPr lang="en-US" dirty="0" err="1" smtClean="0"/>
              <a:t>Pärnu</a:t>
            </a:r>
            <a:r>
              <a:rPr lang="en-US" dirty="0" smtClean="0"/>
              <a:t> is the most important. There are more than 1400 small lakes. </a:t>
            </a:r>
            <a:r>
              <a:rPr lang="en-US" dirty="0" smtClean="0">
                <a:solidFill>
                  <a:srgbClr val="FF0000"/>
                </a:solidFill>
              </a:rPr>
              <a:t>Lake Peipus</a:t>
            </a:r>
            <a:r>
              <a:rPr lang="en-US" dirty="0" smtClean="0"/>
              <a:t> forms part of the border with </a:t>
            </a:r>
            <a:r>
              <a:rPr lang="en-US" dirty="0" smtClean="0"/>
              <a:t>Russia.</a:t>
            </a:r>
            <a:r>
              <a:rPr lang="en-US" dirty="0" smtClean="0"/>
              <a:t> </a:t>
            </a:r>
          </a:p>
          <a:p>
            <a:pPr marL="274320" indent="-274320" algn="just" fontAlgn="auto">
              <a:lnSpc>
                <a:spcPct val="110000"/>
              </a:lnSpc>
              <a:spcAft>
                <a:spcPts val="600"/>
              </a:spcAft>
              <a:buFont typeface="Wingdings" pitchFamily="2" charset="2"/>
              <a:buChar char="v"/>
              <a:defRPr/>
            </a:pPr>
            <a:r>
              <a:rPr lang="en-US" dirty="0" smtClean="0"/>
              <a:t>Estonia’s climate is </a:t>
            </a:r>
            <a:r>
              <a:rPr lang="en-US" dirty="0" smtClean="0">
                <a:solidFill>
                  <a:srgbClr val="FF0000"/>
                </a:solidFill>
              </a:rPr>
              <a:t>cold continental</a:t>
            </a:r>
            <a:r>
              <a:rPr lang="en-US" dirty="0" smtClean="0"/>
              <a:t>, but tempered by the sea.</a:t>
            </a:r>
            <a:endParaRPr lang="lv-LV" sz="2800" dirty="0" smtClean="0"/>
          </a:p>
        </p:txBody>
      </p:sp>
      <p:sp>
        <p:nvSpPr>
          <p:cNvPr id="103428" name="AutoShape 4" descr="Risultati immagini per estonia map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430" name="Picture 6" descr="https://s-media-cache-ak0.pinimg.com/736x/2e/e7/95/2ee7956079627e1b257db7693b7ff553.jpg"/>
          <p:cNvPicPr>
            <a:picLocks noChangeAspect="1" noChangeArrowheads="1"/>
          </p:cNvPicPr>
          <p:nvPr/>
        </p:nvPicPr>
        <p:blipFill>
          <a:blip r:embed="rId4" cstate="print"/>
          <a:srcRect/>
          <a:stretch>
            <a:fillRect/>
          </a:stretch>
        </p:blipFill>
        <p:spPr bwMode="auto">
          <a:xfrm>
            <a:off x="7380312" y="355806"/>
            <a:ext cx="1440160" cy="939235"/>
          </a:xfrm>
          <a:prstGeom prst="rect">
            <a:avLst/>
          </a:prstGeom>
          <a:noFill/>
        </p:spPr>
      </p:pic>
    </p:spTree>
    <p:custDataLst>
      <p:tags r:id="rId1"/>
    </p:custData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5" y="320040"/>
            <a:ext cx="8891314" cy="1020728"/>
          </a:xfrm>
        </p:spPr>
        <p:style>
          <a:lnRef idx="2">
            <a:schemeClr val="accent3"/>
          </a:lnRef>
          <a:fillRef idx="1">
            <a:schemeClr val="lt1"/>
          </a:fillRef>
          <a:effectRef idx="0">
            <a:schemeClr val="accent3"/>
          </a:effectRef>
          <a:fontRef idx="minor">
            <a:schemeClr val="dk1"/>
          </a:fontRef>
        </p:style>
        <p:txBody>
          <a:bodyPr wrap="square" lIns="91440" tIns="45720" rIns="91440" bIns="45720" numCol="1" anchor="ctr" compatLnSpc="1">
            <a:prstTxWarp prst="textNoShape">
              <a:avLst/>
            </a:prstTxWarp>
          </a:bodyPr>
          <a:lstStyle/>
          <a:p>
            <a:pPr fontAlgn="auto">
              <a:spcAft>
                <a:spcPts val="0"/>
              </a:spcAft>
              <a:defRPr/>
            </a:pPr>
            <a:r>
              <a:rPr lang="it-IT"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Economy </a:t>
            </a:r>
            <a:r>
              <a:rPr lang="lv-LV"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of </a:t>
            </a:r>
            <a:r>
              <a:rPr lang="it-IT" sz="4400" b="0" dirty="0" smtClean="0">
                <a:ln w="12700" cmpd="sng">
                  <a:solidFill>
                    <a:srgbClr val="C00000"/>
                  </a:solidFill>
                  <a:prstDash val="solid"/>
                </a:ln>
                <a:solidFill>
                  <a:schemeClr val="accent3"/>
                </a:solidFill>
                <a:effectLst>
                  <a:outerShdw blurRad="63500" dir="3600000" algn="tl" rotWithShape="0">
                    <a:srgbClr val="000000">
                      <a:alpha val="70000"/>
                    </a:srgbClr>
                  </a:outerShdw>
                </a:effectLst>
              </a:rPr>
              <a:t>Estonia</a:t>
            </a:r>
            <a:endParaRPr lang="en-US" sz="4400" b="0" dirty="0">
              <a:ln w="12700" cmpd="sng">
                <a:solidFill>
                  <a:srgbClr val="C00000"/>
                </a:solidFill>
                <a:prstDash val="solid"/>
              </a:ln>
              <a:solidFill>
                <a:schemeClr val="accent3"/>
              </a:solidFill>
              <a:effectLst>
                <a:outerShdw blurRad="63500" dir="3600000" algn="tl" rotWithShape="0">
                  <a:srgbClr val="000000">
                    <a:alpha val="70000"/>
                  </a:srgbClr>
                </a:outerShdw>
              </a:effectLst>
            </a:endParaRPr>
          </a:p>
        </p:txBody>
      </p:sp>
      <p:sp>
        <p:nvSpPr>
          <p:cNvPr id="3075" name="Content Placeholder 2"/>
          <p:cNvSpPr>
            <a:spLocks noGrp="1"/>
          </p:cNvSpPr>
          <p:nvPr>
            <p:ph idx="1"/>
          </p:nvPr>
        </p:nvSpPr>
        <p:spPr>
          <a:xfrm>
            <a:off x="323528" y="1340768"/>
            <a:ext cx="8496944" cy="5256584"/>
          </a:xfrm>
        </p:spPr>
        <p:txBody>
          <a:bodyPr>
            <a:normAutofit fontScale="92500"/>
          </a:bodyPr>
          <a:lstStyle/>
          <a:p>
            <a:pPr marL="274320" indent="-274320" algn="just" fontAlgn="auto">
              <a:lnSpc>
                <a:spcPct val="110000"/>
              </a:lnSpc>
              <a:spcAft>
                <a:spcPts val="600"/>
              </a:spcAft>
              <a:buFont typeface="Wingdings" pitchFamily="2" charset="2"/>
              <a:buChar char="v"/>
              <a:defRPr/>
            </a:pPr>
            <a:r>
              <a:rPr lang="en-US" dirty="0" smtClean="0"/>
              <a:t>Much of the cultivated land is devoted to such typical northern European crops as </a:t>
            </a:r>
            <a:r>
              <a:rPr lang="en-US" dirty="0" smtClean="0">
                <a:solidFill>
                  <a:srgbClr val="FF0000"/>
                </a:solidFill>
              </a:rPr>
              <a:t>barley</a:t>
            </a:r>
            <a:r>
              <a:rPr lang="en-US" dirty="0" smtClean="0"/>
              <a:t>, wheat, </a:t>
            </a:r>
            <a:r>
              <a:rPr lang="en-US" dirty="0" smtClean="0"/>
              <a:t>rye (</a:t>
            </a:r>
            <a:r>
              <a:rPr lang="en-US" dirty="0" err="1" smtClean="0"/>
              <a:t>segale</a:t>
            </a:r>
            <a:r>
              <a:rPr lang="en-US" dirty="0" smtClean="0"/>
              <a:t>), </a:t>
            </a:r>
            <a:r>
              <a:rPr lang="en-US" dirty="0" smtClean="0">
                <a:solidFill>
                  <a:srgbClr val="FF0000"/>
                </a:solidFill>
              </a:rPr>
              <a:t>potatoes</a:t>
            </a:r>
            <a:r>
              <a:rPr lang="en-US" dirty="0" smtClean="0"/>
              <a:t>, and </a:t>
            </a:r>
            <a:r>
              <a:rPr lang="en-US" dirty="0" smtClean="0"/>
              <a:t>flax (</a:t>
            </a:r>
            <a:r>
              <a:rPr lang="en-US" dirty="0" err="1" smtClean="0"/>
              <a:t>lino</a:t>
            </a:r>
            <a:r>
              <a:rPr lang="en-US" dirty="0" smtClean="0"/>
              <a:t>). </a:t>
            </a:r>
            <a:r>
              <a:rPr lang="en-US" dirty="0" smtClean="0"/>
              <a:t>Other land is planted with </a:t>
            </a:r>
            <a:r>
              <a:rPr lang="en-US" dirty="0" smtClean="0">
                <a:solidFill>
                  <a:srgbClr val="FF0000"/>
                </a:solidFill>
              </a:rPr>
              <a:t>fodder. </a:t>
            </a:r>
          </a:p>
          <a:p>
            <a:pPr marL="274320" indent="-274320" algn="just" fontAlgn="auto">
              <a:lnSpc>
                <a:spcPct val="110000"/>
              </a:lnSpc>
              <a:spcAft>
                <a:spcPts val="600"/>
              </a:spcAft>
              <a:buFont typeface="Wingdings" pitchFamily="2" charset="2"/>
              <a:buChar char="v"/>
              <a:defRPr/>
            </a:pPr>
            <a:r>
              <a:rPr lang="en-US" dirty="0" smtClean="0">
                <a:solidFill>
                  <a:srgbClr val="FF0000"/>
                </a:solidFill>
              </a:rPr>
              <a:t>Machines and electronic </a:t>
            </a:r>
            <a:r>
              <a:rPr lang="en-US" dirty="0" smtClean="0"/>
              <a:t>items are the chief manufactured products. Also important are textile making, food processing, and the production of </a:t>
            </a:r>
            <a:r>
              <a:rPr lang="en-US" dirty="0" smtClean="0">
                <a:solidFill>
                  <a:srgbClr val="FF0000"/>
                </a:solidFill>
              </a:rPr>
              <a:t>paper</a:t>
            </a:r>
            <a:r>
              <a:rPr lang="en-US" dirty="0" smtClean="0"/>
              <a:t>.</a:t>
            </a:r>
          </a:p>
          <a:p>
            <a:pPr marL="274320" indent="-274320" algn="just" fontAlgn="auto">
              <a:lnSpc>
                <a:spcPct val="110000"/>
              </a:lnSpc>
              <a:spcAft>
                <a:spcPts val="600"/>
              </a:spcAft>
              <a:buFont typeface="Wingdings" pitchFamily="2" charset="2"/>
              <a:buChar char="v"/>
              <a:defRPr/>
            </a:pPr>
            <a:r>
              <a:rPr lang="en-US" dirty="0" smtClean="0"/>
              <a:t>Tallinn is the site of Estonia's chief commercial port and main airport. Tallinn and </a:t>
            </a:r>
            <a:r>
              <a:rPr lang="en-US" dirty="0" err="1" smtClean="0"/>
              <a:t>Pärnu</a:t>
            </a:r>
            <a:r>
              <a:rPr lang="en-US" dirty="0" smtClean="0"/>
              <a:t> are the chief fishing ports. </a:t>
            </a:r>
            <a:r>
              <a:rPr lang="en-US" dirty="0" smtClean="0">
                <a:solidFill>
                  <a:srgbClr val="FF0000"/>
                </a:solidFill>
              </a:rPr>
              <a:t>Rail and road transportation </a:t>
            </a:r>
            <a:r>
              <a:rPr lang="en-US" dirty="0" smtClean="0"/>
              <a:t>in Estonia is well developed.</a:t>
            </a:r>
            <a:endParaRPr lang="lv-LV" sz="2800" dirty="0" smtClean="0"/>
          </a:p>
        </p:txBody>
      </p:sp>
      <p:sp>
        <p:nvSpPr>
          <p:cNvPr id="103428" name="AutoShape 4" descr="Risultati immagini per estonia map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430" name="Picture 6" descr="https://s-media-cache-ak0.pinimg.com/736x/2e/e7/95/2ee7956079627e1b257db7693b7ff553.jpg"/>
          <p:cNvPicPr>
            <a:picLocks noChangeAspect="1" noChangeArrowheads="1"/>
          </p:cNvPicPr>
          <p:nvPr/>
        </p:nvPicPr>
        <p:blipFill>
          <a:blip r:embed="rId4" cstate="print"/>
          <a:srcRect/>
          <a:stretch>
            <a:fillRect/>
          </a:stretch>
        </p:blipFill>
        <p:spPr bwMode="auto">
          <a:xfrm>
            <a:off x="7380312" y="355806"/>
            <a:ext cx="1440160" cy="939235"/>
          </a:xfrm>
          <a:prstGeom prst="rect">
            <a:avLst/>
          </a:prstGeom>
          <a:noFill/>
        </p:spPr>
      </p:pic>
    </p:spTree>
    <p:custDataLst>
      <p:tags r:id="rId1"/>
    </p:custDataLst>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13575</TotalTime>
  <Words>2044</Words>
  <Application>Microsoft Office PowerPoint</Application>
  <PresentationFormat>Presentazione su schermo (4:3)</PresentationFormat>
  <Paragraphs>270</Paragraphs>
  <Slides>28</Slides>
  <Notes>18</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Aspect</vt:lpstr>
      <vt:lpstr>Diapositiva 1</vt:lpstr>
      <vt:lpstr>Diapositiva 2</vt:lpstr>
      <vt:lpstr>Diapositiva 3</vt:lpstr>
      <vt:lpstr>Diapositiva 4</vt:lpstr>
      <vt:lpstr>Diapositiva 5</vt:lpstr>
      <vt:lpstr>ESTONIA</vt:lpstr>
      <vt:lpstr>Location of Estonia</vt:lpstr>
      <vt:lpstr>Geography of Estonia</vt:lpstr>
      <vt:lpstr>Economy of Estonia</vt:lpstr>
      <vt:lpstr>  </vt:lpstr>
      <vt:lpstr>Diapositiva 11</vt:lpstr>
      <vt:lpstr>Diapositiva 12</vt:lpstr>
      <vt:lpstr>LATVIA</vt:lpstr>
      <vt:lpstr>Location of Latvia</vt:lpstr>
      <vt:lpstr>Geography of Latvia</vt:lpstr>
      <vt:lpstr>Economy of Latvia</vt:lpstr>
      <vt:lpstr>Riga</vt:lpstr>
      <vt:lpstr>Diapositiva 18</vt:lpstr>
      <vt:lpstr>Diapositiva 19</vt:lpstr>
      <vt:lpstr>LITHUANIA</vt:lpstr>
      <vt:lpstr>Location of Lithuania</vt:lpstr>
      <vt:lpstr>Geography of Lithuania</vt:lpstr>
      <vt:lpstr>Economy of Lithuania</vt:lpstr>
      <vt:lpstr>Diapositiva 24</vt:lpstr>
      <vt:lpstr>Diapositiva 25</vt:lpstr>
      <vt:lpstr>Diapositiva 26</vt:lpstr>
      <vt:lpstr>Diapositiva 27</vt:lpstr>
      <vt:lpstr>Diapositiva 28</vt:lpstr>
    </vt:vector>
  </TitlesOfParts>
  <Company>윤디자인연구소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apple</dc:creator>
  <cp:lastModifiedBy>ANNA</cp:lastModifiedBy>
  <cp:revision>1455</cp:revision>
  <dcterms:created xsi:type="dcterms:W3CDTF">2000-12-07T03:00:04Z</dcterms:created>
  <dcterms:modified xsi:type="dcterms:W3CDTF">2015-04-26T19:58:48Z</dcterms:modified>
</cp:coreProperties>
</file>