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73" r:id="rId4"/>
    <p:sldId id="275" r:id="rId5"/>
    <p:sldId id="258" r:id="rId6"/>
    <p:sldId id="260" r:id="rId7"/>
    <p:sldId id="270" r:id="rId8"/>
    <p:sldId id="261" r:id="rId9"/>
    <p:sldId id="268" r:id="rId10"/>
    <p:sldId id="262" r:id="rId11"/>
    <p:sldId id="264" r:id="rId12"/>
    <p:sldId id="267" r:id="rId13"/>
    <p:sldId id="271" r:id="rId14"/>
    <p:sldId id="272" r:id="rId15"/>
    <p:sldId id="265" r:id="rId16"/>
    <p:sldId id="276" r:id="rId17"/>
    <p:sldId id="26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441" autoAdjust="0"/>
    <p:restoredTop sz="94660"/>
  </p:normalViewPr>
  <p:slideViewPr>
    <p:cSldViewPr>
      <p:cViewPr>
        <p:scale>
          <a:sx n="68" d="100"/>
          <a:sy n="68" d="100"/>
        </p:scale>
        <p:origin x="-87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9384-AFC4-4288-9FD3-3E8137FE9CEC}" type="datetimeFigureOut">
              <a:rPr lang="it-IT" smtClean="0"/>
              <a:pPr/>
              <a:t>17/03/2015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3A62-2492-479E-B99E-ECAB2297A4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pPr algn="ctr"/>
            <a:r>
              <a:rPr lang="it-IT" sz="7200" b="1" u="sng" dirty="0" smtClean="0">
                <a:solidFill>
                  <a:srgbClr val="FF0000"/>
                </a:solidFill>
              </a:rPr>
              <a:t>FINLAND</a:t>
            </a:r>
            <a:endParaRPr lang="it-IT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5105400"/>
            <a:ext cx="7854696" cy="1752600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By Maria Fantini e Martina Torretta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tente\Desktop\mappa-finla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3643338" cy="3643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HISTORY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For many centuries it was part of the Kingdom of  Sweden. In the XIX </a:t>
            </a:r>
            <a:r>
              <a:rPr lang="en-US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 it was conquered by Russia, but </a:t>
            </a:r>
            <a:r>
              <a:rPr lang="en-US" b="1" dirty="0" smtClean="0">
                <a:solidFill>
                  <a:schemeClr val="bg1"/>
                </a:solidFill>
              </a:rPr>
              <a:t>on 6</a:t>
            </a:r>
            <a:r>
              <a:rPr lang="en-US" b="1" dirty="0" smtClean="0">
                <a:solidFill>
                  <a:schemeClr val="bg1"/>
                </a:solidFill>
                <a:latin typeface="Segoe UI Light"/>
              </a:rPr>
              <a:t>ͭ ͪ </a:t>
            </a:r>
            <a:r>
              <a:rPr lang="en-US" b="1" dirty="0" smtClean="0">
                <a:solidFill>
                  <a:schemeClr val="bg1"/>
                </a:solidFill>
              </a:rPr>
              <a:t>December 1917 Finland </a:t>
            </a:r>
            <a:r>
              <a:rPr lang="en-US" b="1" dirty="0" err="1" smtClean="0">
                <a:solidFill>
                  <a:schemeClr val="bg1"/>
                </a:solidFill>
              </a:rPr>
              <a:t>become</a:t>
            </a:r>
            <a:r>
              <a:rPr lang="en-US" b="1" strike="sngStrike" dirty="0" err="1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 ind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pendent from Russia.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GOVERNMENT AND ECONOMY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1832" y="1844824"/>
            <a:ext cx="8229600" cy="4525963"/>
          </a:xfrm>
        </p:spPr>
        <p:txBody>
          <a:bodyPr>
            <a:normAutofit fontScale="92500"/>
          </a:bodyPr>
          <a:lstStyle/>
          <a:p>
            <a:pPr marL="268288" indent="-268288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Finland</a:t>
            </a:r>
            <a:r>
              <a:rPr lang="en-US" dirty="0" smtClean="0">
                <a:solidFill>
                  <a:schemeClr val="bg1"/>
                </a:solidFill>
              </a:rPr>
              <a:t> is a Republic. </a:t>
            </a:r>
          </a:p>
          <a:p>
            <a:pPr marL="268288" indent="-268288"/>
            <a:r>
              <a:rPr lang="en-US" dirty="0" smtClean="0">
                <a:solidFill>
                  <a:schemeClr val="bg1"/>
                </a:solidFill>
              </a:rPr>
              <a:t>Administrat</a:t>
            </a:r>
            <a:r>
              <a:rPr lang="en-US" dirty="0" smtClean="0">
                <a:solidFill>
                  <a:srgbClr val="C00000"/>
                </a:solidFill>
              </a:rPr>
              <a:t>iv</a:t>
            </a:r>
            <a:r>
              <a:rPr lang="en-US" dirty="0" smtClean="0">
                <a:solidFill>
                  <a:schemeClr val="bg1"/>
                </a:solidFill>
              </a:rPr>
              <a:t>ely it’s divided into six provinces</a:t>
            </a:r>
          </a:p>
          <a:p>
            <a:pPr marL="268288" indent="-268288"/>
            <a:r>
              <a:rPr lang="en-US" dirty="0" smtClean="0">
                <a:solidFill>
                  <a:schemeClr val="bg1"/>
                </a:solidFill>
              </a:rPr>
              <a:t>Finland accelerated the pace of its industrialization after World War II.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Manufacturing, services, trade and tra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sportation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are the</a:t>
            </a:r>
            <a:r>
              <a:rPr lang="en-US" dirty="0" smtClean="0">
                <a:solidFill>
                  <a:schemeClr val="bg1"/>
                </a:solidFill>
              </a:rPr>
              <a:t> main sectors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the economy.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Sauli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Väin</a:t>
            </a:r>
            <a:r>
              <a:rPr lang="en-US" dirty="0" err="1" smtClean="0">
                <a:solidFill>
                  <a:schemeClr val="bg1"/>
                </a:solidFill>
              </a:rPr>
              <a:t>ämö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Niinistö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Presi</a:t>
            </a:r>
            <a:r>
              <a:rPr lang="en-US" dirty="0" smtClean="0">
                <a:solidFill>
                  <a:schemeClr val="bg1"/>
                </a:solidFill>
              </a:rPr>
              <a:t>dent of Finla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nd.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581128"/>
            <a:ext cx="1547664" cy="2070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5076056" y="4920953"/>
            <a:ext cx="978408" cy="7414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CURIOSITIES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il sole a mezzogiorno 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2033" y="3569821"/>
            <a:ext cx="3786447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928662" y="1643050"/>
            <a:ext cx="7786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MIDNI</a:t>
            </a:r>
            <a:r>
              <a:rPr lang="en-US" sz="2600" dirty="0" smtClean="0">
                <a:solidFill>
                  <a:schemeClr val="bg1"/>
                </a:solidFill>
              </a:rPr>
              <a:t>GHT SUN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The white summers nights are Finland’s most iconic natural phenomena. </a:t>
            </a:r>
          </a:p>
          <a:p>
            <a:endParaRPr lang="it-IT" sz="2600" dirty="0" smtClean="0"/>
          </a:p>
          <a:p>
            <a:endParaRPr lang="it-IT" sz="2600" dirty="0"/>
          </a:p>
        </p:txBody>
      </p:sp>
      <p:pic>
        <p:nvPicPr>
          <p:cNvPr id="2050" name="Picture 2" descr="E:\Rovaniemi Finlandia genn 09 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615511" cy="2711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BOREAL AURORA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endParaRPr lang="it-IT" sz="800" dirty="0" smtClean="0"/>
          </a:p>
          <a:p>
            <a:r>
              <a:rPr lang="it-IT" dirty="0" err="1" smtClean="0"/>
              <a:t>Boreal</a:t>
            </a:r>
            <a:r>
              <a:rPr lang="it-IT" dirty="0" smtClean="0">
                <a:solidFill>
                  <a:schemeClr val="bg1"/>
                </a:solidFill>
              </a:rPr>
              <a:t> Aurora is an </a:t>
            </a:r>
            <a:r>
              <a:rPr lang="it-IT" dirty="0" smtClean="0"/>
              <a:t>optical phenomenon in the sky</a:t>
            </a:r>
            <a:r>
              <a:rPr lang="it-IT" dirty="0" smtClean="0">
                <a:solidFill>
                  <a:schemeClr val="bg1"/>
                </a:solidFill>
              </a:rPr>
              <a:t> during the night.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77216"/>
            <a:ext cx="3587303" cy="2388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826" y="3212976"/>
            <a:ext cx="4994204" cy="31213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607" y="785429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TYPICAL ANIMALS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6830616" cy="3528392"/>
          </a:xfrm>
        </p:spPr>
        <p:txBody>
          <a:bodyPr/>
          <a:lstStyle/>
          <a:p>
            <a:pPr marL="3657600" lvl="7" indent="-457200" algn="l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A typical animal is reindeer</a:t>
            </a: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1"/>
              </a:solidFill>
            </a:endParaRPr>
          </a:p>
          <a:p>
            <a:pPr marL="3657600" lvl="7" indent="-457200" algn="l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Anot</a:t>
            </a:r>
            <a:r>
              <a:rPr lang="it-IT" sz="2800" dirty="0" smtClean="0">
                <a:solidFill>
                  <a:schemeClr val="bg1"/>
                </a:solidFill>
              </a:rPr>
              <a:t>her typical an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imal is husky</a:t>
            </a:r>
            <a:endParaRPr lang="it-IT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915294">
            <a:off x="5100469" y="5550481"/>
            <a:ext cx="911252" cy="638263"/>
          </a:xfrm>
          <a:prstGeom prst="rightArrow">
            <a:avLst>
              <a:gd name="adj1" fmla="val 50000"/>
              <a:gd name="adj2" fmla="val 437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88" y="2064234"/>
            <a:ext cx="3258655" cy="2496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312335"/>
            <a:ext cx="2365703" cy="31542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ight Arrow 7"/>
          <p:cNvSpPr/>
          <p:nvPr/>
        </p:nvSpPr>
        <p:spPr>
          <a:xfrm rot="8914320">
            <a:off x="3905222" y="3573168"/>
            <a:ext cx="1174286" cy="617832"/>
          </a:xfrm>
          <a:prstGeom prst="rightArrow">
            <a:avLst>
              <a:gd name="adj1" fmla="val 50000"/>
              <a:gd name="adj2" fmla="val 55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3232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                   </a:t>
            </a:r>
            <a:r>
              <a:rPr lang="it-IT" b="1" dirty="0" smtClean="0">
                <a:solidFill>
                  <a:srgbClr val="FF0000"/>
                </a:solidFill>
              </a:rPr>
              <a:t>CUISINE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35480"/>
            <a:ext cx="9320570" cy="2565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KARJALANPIIRAKKA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or Karelian pies.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The crust was traditionally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made with rye flour and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filled with potatoes, rice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or carro</a:t>
            </a:r>
            <a:r>
              <a:rPr lang="en-US" dirty="0" smtClean="0">
                <a:solidFill>
                  <a:schemeClr val="bg1"/>
                </a:solidFill>
              </a:rPr>
              <a:t>ts. They are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particu</a:t>
            </a:r>
            <a:r>
              <a:rPr lang="en-US" dirty="0" smtClean="0">
                <a:solidFill>
                  <a:schemeClr val="bg1"/>
                </a:solidFill>
              </a:rPr>
              <a:t>larly delicious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an egg </a:t>
            </a:r>
            <a:r>
              <a:rPr lang="en-US" dirty="0" smtClean="0">
                <a:solidFill>
                  <a:schemeClr val="bg1"/>
                </a:solidFill>
              </a:rPr>
              <a:t>butter spread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 top!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tente\Desktop\Karjalanpiirakka-2006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000372"/>
            <a:ext cx="3143272" cy="2314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8501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cap="all" dirty="0" smtClean="0"/>
              <a:t>    </a:t>
            </a:r>
            <a:r>
              <a:rPr lang="en-US" b="1" cap="all" dirty="0" smtClean="0">
                <a:solidFill>
                  <a:schemeClr val="tx2">
                    <a:lumMod val="50000"/>
                  </a:schemeClr>
                </a:solidFill>
              </a:rPr>
              <a:t>KORVA</a:t>
            </a:r>
            <a:r>
              <a:rPr lang="en-US" b="1" cap="all" dirty="0" smtClean="0">
                <a:solidFill>
                  <a:schemeClr val="bg1"/>
                </a:solidFill>
              </a:rPr>
              <a:t>PUUSTI</a:t>
            </a:r>
          </a:p>
          <a:p>
            <a:pPr>
              <a:buNone/>
            </a:pPr>
            <a:r>
              <a:rPr lang="en-US" b="1" cap="all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They are usually eaten with a cup of coffee (Finns consume more coffee and perhaps more cinnamon buns than any other European nation),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 is diffi</a:t>
            </a:r>
            <a:r>
              <a:rPr lang="en-US" dirty="0" smtClean="0">
                <a:solidFill>
                  <a:schemeClr val="bg1"/>
                </a:solidFill>
              </a:rPr>
              <a:t>cult to stop at just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one. </a:t>
            </a:r>
            <a:r>
              <a:rPr lang="en-US" dirty="0" smtClean="0">
                <a:solidFill>
                  <a:schemeClr val="bg1"/>
                </a:solidFill>
              </a:rPr>
              <a:t>Or two.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utente\Desktop\tumblr_ma3fnavPBD1r7ef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169" y="4585032"/>
            <a:ext cx="2784372" cy="21422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FAMOUS PEOPLE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tente\Documents\AlvarAalto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714644" cy="20359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266894" y="249289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ALVAR AALTO is a very famous Finnish designer.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utente\Documents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2786082" cy="2111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4214810" y="5000636"/>
            <a:ext cx="428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RAYKKONEN is a famous 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car driver.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BORDERS AND TERRITORY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tente\Desktop\Carta-fis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786082" cy="453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923928" y="1340768"/>
            <a:ext cx="50720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Finland borders with Norway </a:t>
            </a:r>
            <a:r>
              <a:rPr lang="en-US" sz="2600" strike="sngStrike" dirty="0" smtClean="0">
                <a:solidFill>
                  <a:srgbClr val="C00000"/>
                </a:solidFill>
              </a:rPr>
              <a:t>on </a:t>
            </a:r>
            <a:r>
              <a:rPr lang="en-US" sz="2600" dirty="0" smtClean="0">
                <a:solidFill>
                  <a:srgbClr val="C00000"/>
                </a:solidFill>
              </a:rPr>
              <a:t>to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the West and </a:t>
            </a:r>
            <a:r>
              <a:rPr lang="en-US" sz="2600" strike="sngStrike" dirty="0" smtClean="0">
                <a:solidFill>
                  <a:srgbClr val="C00000"/>
                </a:solidFill>
              </a:rPr>
              <a:t>on</a:t>
            </a:r>
            <a:r>
              <a:rPr lang="en-US" sz="2600" dirty="0" smtClean="0">
                <a:solidFill>
                  <a:srgbClr val="C00000"/>
                </a:solidFill>
              </a:rPr>
              <a:t> to the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North; with Sweden</a:t>
            </a:r>
            <a:r>
              <a:rPr lang="en-US" sz="2600" strike="sngStrike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strike="sngStrike" dirty="0" smtClean="0">
                <a:solidFill>
                  <a:srgbClr val="C00000"/>
                </a:solidFill>
              </a:rPr>
              <a:t>on to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the West; with the </a:t>
            </a:r>
            <a:r>
              <a:rPr lang="en-US" sz="2600" dirty="0" smtClean="0">
                <a:solidFill>
                  <a:schemeClr val="bg1"/>
                </a:solidFill>
              </a:rPr>
              <a:t>Baltic Sea </a:t>
            </a:r>
            <a:r>
              <a:rPr lang="en-US" sz="2600" strike="sngStrike" dirty="0" smtClean="0">
                <a:solidFill>
                  <a:srgbClr val="C00000"/>
                </a:solidFill>
              </a:rPr>
              <a:t>on </a:t>
            </a:r>
            <a:r>
              <a:rPr lang="en-US" sz="2600" dirty="0" smtClean="0">
                <a:solidFill>
                  <a:srgbClr val="C00000"/>
                </a:solidFill>
              </a:rPr>
              <a:t> to</a:t>
            </a:r>
            <a:r>
              <a:rPr lang="en-US" sz="2600" dirty="0" smtClean="0">
                <a:solidFill>
                  <a:schemeClr val="bg1"/>
                </a:solidFill>
              </a:rPr>
              <a:t> the West and </a:t>
            </a:r>
            <a:r>
              <a:rPr lang="en-US" sz="2600" strike="sngStrike" dirty="0" smtClean="0">
                <a:solidFill>
                  <a:srgbClr val="C00000"/>
                </a:solidFill>
              </a:rPr>
              <a:t>on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to</a:t>
            </a:r>
            <a:r>
              <a:rPr lang="en-US" sz="2600" dirty="0" smtClean="0">
                <a:solidFill>
                  <a:schemeClr val="bg1"/>
                </a:solidFill>
              </a:rPr>
              <a:t> the South, and with  Russia </a:t>
            </a:r>
            <a:r>
              <a:rPr lang="en-US" sz="2600" strike="sngStrike" dirty="0" smtClean="0">
                <a:solidFill>
                  <a:srgbClr val="C00000"/>
                </a:solidFill>
              </a:rPr>
              <a:t>on </a:t>
            </a:r>
            <a:r>
              <a:rPr lang="en-US" sz="2600" dirty="0" smtClean="0">
                <a:solidFill>
                  <a:srgbClr val="C00000"/>
                </a:solidFill>
              </a:rPr>
              <a:t>to</a:t>
            </a:r>
            <a:r>
              <a:rPr lang="en-US" sz="2600" dirty="0" smtClean="0">
                <a:solidFill>
                  <a:schemeClr val="bg1"/>
                </a:solidFill>
              </a:rPr>
              <a:t> the East.</a:t>
            </a:r>
          </a:p>
          <a:p>
            <a:endParaRPr lang="en-US" sz="2600" dirty="0" smtClean="0">
              <a:solidFill>
                <a:srgbClr val="C00000"/>
              </a:solidFill>
            </a:endParaRPr>
          </a:p>
          <a:p>
            <a:pPr algn="just"/>
            <a:endParaRPr lang="en-US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About the territory, in Finland there are plains with a lot of lakes and low hills.</a:t>
            </a:r>
          </a:p>
          <a:p>
            <a:pPr algn="just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Finland’s size is 338 145 square km.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RIVERS AND LAKES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main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lakes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are the Saimaa, the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Päijänne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and</a:t>
            </a:r>
            <a:r>
              <a:rPr lang="it-IT" dirty="0" smtClean="0">
                <a:solidFill>
                  <a:schemeClr val="bg1"/>
                </a:solidFill>
              </a:rPr>
              <a:t> the lInari.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While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main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rivers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which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are </a:t>
            </a:r>
            <a:r>
              <a:rPr lang="it-IT" dirty="0" err="1" smtClean="0">
                <a:solidFill>
                  <a:schemeClr val="bg1"/>
                </a:solidFill>
              </a:rPr>
              <a:t>very</a:t>
            </a:r>
            <a:r>
              <a:rPr lang="it-IT" dirty="0" smtClean="0">
                <a:solidFill>
                  <a:schemeClr val="bg1"/>
                </a:solidFill>
              </a:rPr>
              <a:t> short, are the </a:t>
            </a:r>
            <a:r>
              <a:rPr lang="it-IT" dirty="0" err="1" smtClean="0">
                <a:solidFill>
                  <a:schemeClr val="bg1"/>
                </a:solidFill>
              </a:rPr>
              <a:t>Torne</a:t>
            </a:r>
            <a:r>
              <a:rPr lang="it-IT" dirty="0" smtClean="0">
                <a:solidFill>
                  <a:schemeClr val="bg1"/>
                </a:solidFill>
              </a:rPr>
              <a:t>, the </a:t>
            </a:r>
            <a:r>
              <a:rPr lang="it-IT" dirty="0" err="1" smtClean="0">
                <a:solidFill>
                  <a:schemeClr val="bg1"/>
                </a:solidFill>
              </a:rPr>
              <a:t>Kemi</a:t>
            </a:r>
            <a:r>
              <a:rPr lang="it-IT" dirty="0" smtClean="0">
                <a:solidFill>
                  <a:schemeClr val="bg1"/>
                </a:solidFill>
              </a:rPr>
              <a:t>, the </a:t>
            </a:r>
            <a:r>
              <a:rPr lang="it-IT" dirty="0" err="1" smtClean="0">
                <a:solidFill>
                  <a:schemeClr val="bg1"/>
                </a:solidFill>
              </a:rPr>
              <a:t>Muonio</a:t>
            </a:r>
            <a:r>
              <a:rPr lang="it-IT" dirty="0" smtClean="0">
                <a:solidFill>
                  <a:schemeClr val="bg1"/>
                </a:solidFill>
              </a:rPr>
              <a:t> and the </a:t>
            </a:r>
            <a:r>
              <a:rPr lang="it-IT" dirty="0" err="1" smtClean="0">
                <a:solidFill>
                  <a:schemeClr val="bg1"/>
                </a:solidFill>
              </a:rPr>
              <a:t>Oulu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In </a:t>
            </a:r>
            <a:r>
              <a:rPr lang="it-IT" dirty="0" err="1" smtClean="0">
                <a:solidFill>
                  <a:schemeClr val="bg1"/>
                </a:solidFill>
              </a:rPr>
              <a:t>winter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most</a:t>
            </a:r>
            <a:r>
              <a:rPr lang="it-IT" dirty="0" smtClean="0">
                <a:solidFill>
                  <a:schemeClr val="bg1"/>
                </a:solidFill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</a:rPr>
              <a:t>lakes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are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ice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over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finland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3000396" cy="2353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egnaposto contenuto 5" descr="untitle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3288900" cy="2428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eccia a destra 6"/>
          <p:cNvSpPr/>
          <p:nvPr/>
        </p:nvSpPr>
        <p:spPr>
          <a:xfrm>
            <a:off x="3286116" y="2428868"/>
            <a:ext cx="2500330" cy="12858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71538" y="450057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SUMMER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57884" y="450057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WINTER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219200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CLIMATE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</a:t>
            </a:r>
          </a:p>
          <a:p>
            <a:pPr>
              <a:buClr>
                <a:schemeClr val="bg1"/>
              </a:buCl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dirty="0" smtClean="0">
                <a:solidFill>
                  <a:schemeClr val="bg1"/>
                </a:solidFill>
              </a:rPr>
              <a:t> climate is cold temperate but</a:t>
            </a:r>
          </a:p>
          <a:p>
            <a:pPr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IT’S RELATIVELY MILD</a:t>
            </a:r>
          </a:p>
          <a:p>
            <a:pPr>
              <a:buClr>
                <a:schemeClr val="bg1"/>
              </a:buCl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BECAU</a:t>
            </a:r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smtClean="0">
                <a:solidFill>
                  <a:srgbClr val="C00000"/>
                </a:solidFill>
              </a:rPr>
              <a:t>OF THE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ODERATING INFLUENCE OF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NORTH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ATLANTIC CURRENT</a:t>
            </a:r>
          </a:p>
          <a:p>
            <a:pPr>
              <a:buClr>
                <a:schemeClr val="bg1"/>
              </a:buClr>
              <a:buNone/>
            </a:pPr>
            <a:endParaRPr lang="it-IT" dirty="0" smtClean="0"/>
          </a:p>
          <a:p>
            <a:pPr>
              <a:buClr>
                <a:schemeClr val="bg1"/>
              </a:buClr>
              <a:buNone/>
            </a:pPr>
            <a:endParaRPr lang="it-IT" dirty="0" smtClean="0"/>
          </a:p>
          <a:p>
            <a:pPr>
              <a:buClr>
                <a:schemeClr val="bg1"/>
              </a:buClr>
              <a:buNone/>
            </a:pPr>
            <a:endParaRPr lang="it-IT" dirty="0" smtClean="0"/>
          </a:p>
          <a:p>
            <a:pPr>
              <a:buClr>
                <a:schemeClr val="bg1"/>
              </a:buClr>
              <a:buNone/>
            </a:pPr>
            <a:endParaRPr lang="it-IT" dirty="0" smtClean="0"/>
          </a:p>
          <a:p>
            <a:pPr>
              <a:buClr>
                <a:schemeClr val="bg1"/>
              </a:buClr>
              <a:buNone/>
            </a:pPr>
            <a:endParaRPr lang="it-IT" dirty="0" smtClean="0"/>
          </a:p>
          <a:p>
            <a:pPr>
              <a:buClr>
                <a:schemeClr val="bg1"/>
              </a:buClr>
              <a:buNone/>
            </a:pPr>
            <a:endParaRPr lang="it-IT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2738009" y="3717032"/>
            <a:ext cx="928694" cy="11430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011" y="26064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POPULATION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76738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Finland there are 5.428.130 people. The population density is 16 people per square km.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These are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typical dresse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118745"/>
            <a:ext cx="3463555" cy="2245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3707904" y="4509120"/>
            <a:ext cx="1008112" cy="10016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LANGUAGES AND RELIGIONS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92% </a:t>
            </a:r>
            <a:r>
              <a:rPr lang="en-US" dirty="0" smtClean="0">
                <a:solidFill>
                  <a:schemeClr val="bg1"/>
                </a:solidFill>
              </a:rPr>
              <a:t>of the pop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ulation speaks Finnish, 5.5% speaks </a:t>
            </a:r>
            <a:r>
              <a:rPr lang="en-US" dirty="0" smtClean="0">
                <a:solidFill>
                  <a:schemeClr val="bg1"/>
                </a:solidFill>
              </a:rPr>
              <a:t>Swedish, wh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ile the 2.5% speaks other </a:t>
            </a:r>
            <a:r>
              <a:rPr lang="en-US" dirty="0" smtClean="0">
                <a:solidFill>
                  <a:schemeClr val="bg1"/>
                </a:solidFill>
              </a:rPr>
              <a:t>languages.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84.2% of the population is Lutheran. There are minorities of Catholics and Greek Orthodox.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MAIN CITIES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7" name="Picture 3" descr="E:\in centro a Rovaniemi  141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71942"/>
            <a:ext cx="4143404" cy="2641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utente\Desktop\helsinki-sotto-la-n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663465" cy="22860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5214942" y="2357430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Helsinki,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the capital city of Finland</a:t>
            </a:r>
            <a:r>
              <a:rPr lang="it-IT" sz="3200" dirty="0" smtClean="0">
                <a:solidFill>
                  <a:schemeClr val="bg1"/>
                </a:solidFill>
              </a:rPr>
              <a:t>.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" name="Freccia a sinistra 6"/>
          <p:cNvSpPr/>
          <p:nvPr/>
        </p:nvSpPr>
        <p:spPr>
          <a:xfrm>
            <a:off x="4643438" y="2857496"/>
            <a:ext cx="428628" cy="35719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120470" y="4797152"/>
            <a:ext cx="1935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</a:t>
            </a:r>
            <a:r>
              <a:rPr lang="en-US" sz="3200" dirty="0" err="1" smtClean="0">
                <a:solidFill>
                  <a:schemeClr val="bg1"/>
                </a:solidFill>
              </a:rPr>
              <a:t>Rovaniemi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419872" y="5906802"/>
            <a:ext cx="357190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business_buildings_in_espoo_by_mp_tuomela-d5ks85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3502116" cy="2109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007658" y="1034449"/>
            <a:ext cx="1921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Espoo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485577" y="1285860"/>
            <a:ext cx="42862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 descr="C:\Users\utente\Desktop\tam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3599688" cy="1856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143504" y="3429000"/>
            <a:ext cx="2752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Tampere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4500562" y="3571876"/>
            <a:ext cx="428628" cy="42862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 descr="C:\Users\utente\Desktop\Vantaa_googl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714884"/>
            <a:ext cx="3286148" cy="1943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157001" y="5244033"/>
            <a:ext cx="154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Vantaa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3382193" y="5338761"/>
            <a:ext cx="428628" cy="357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479</Words>
  <Application>Microsoft Office PowerPoint</Application>
  <PresentationFormat>Presentazione su schermo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FINLAND</vt:lpstr>
      <vt:lpstr>BORDERS AND TERRITORY</vt:lpstr>
      <vt:lpstr>RIVERS AND LAKES</vt:lpstr>
      <vt:lpstr>Diapositiva 4</vt:lpstr>
      <vt:lpstr> CLIMATE</vt:lpstr>
      <vt:lpstr>POPULATION</vt:lpstr>
      <vt:lpstr>LANGUAGES AND RELIGIONS</vt:lpstr>
      <vt:lpstr>MAIN CITIES</vt:lpstr>
      <vt:lpstr>Diapositiva 9</vt:lpstr>
      <vt:lpstr>HISTORY</vt:lpstr>
      <vt:lpstr>GOVERNMENT AND ECONOMY</vt:lpstr>
      <vt:lpstr>CURIOSITIES</vt:lpstr>
      <vt:lpstr>BOREAL AURORA</vt:lpstr>
      <vt:lpstr>TYPICAL ANIMALS</vt:lpstr>
      <vt:lpstr>                   CUISINE</vt:lpstr>
      <vt:lpstr>Diapositiva 16</vt:lpstr>
      <vt:lpstr>FAMOUS PEOPLE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</dc:title>
  <dc:creator>utente</dc:creator>
  <cp:lastModifiedBy>ANNA</cp:lastModifiedBy>
  <cp:revision>56</cp:revision>
  <dcterms:created xsi:type="dcterms:W3CDTF">2015-02-25T14:26:34Z</dcterms:created>
  <dcterms:modified xsi:type="dcterms:W3CDTF">2015-03-17T18:00:29Z</dcterms:modified>
</cp:coreProperties>
</file>