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92" r:id="rId2"/>
    <p:sldId id="270" r:id="rId3"/>
    <p:sldId id="281" r:id="rId4"/>
    <p:sldId id="261" r:id="rId5"/>
    <p:sldId id="259" r:id="rId6"/>
    <p:sldId id="262" r:id="rId7"/>
    <p:sldId id="258" r:id="rId8"/>
    <p:sldId id="265" r:id="rId9"/>
    <p:sldId id="266" r:id="rId10"/>
    <p:sldId id="271" r:id="rId11"/>
    <p:sldId id="263" r:id="rId12"/>
    <p:sldId id="264" r:id="rId13"/>
    <p:sldId id="284" r:id="rId14"/>
    <p:sldId id="285" r:id="rId15"/>
    <p:sldId id="268" r:id="rId16"/>
    <p:sldId id="269" r:id="rId17"/>
    <p:sldId id="291" r:id="rId18"/>
    <p:sldId id="272" r:id="rId19"/>
    <p:sldId id="274" r:id="rId20"/>
    <p:sldId id="276" r:id="rId21"/>
    <p:sldId id="288" r:id="rId22"/>
    <p:sldId id="277" r:id="rId23"/>
    <p:sldId id="273" r:id="rId24"/>
    <p:sldId id="278" r:id="rId25"/>
    <p:sldId id="280" r:id="rId26"/>
    <p:sldId id="290" r:id="rId27"/>
    <p:sldId id="282" r:id="rId28"/>
    <p:sldId id="283" r:id="rId29"/>
    <p:sldId id="286" r:id="rId30"/>
    <p:sldId id="287" r:id="rId31"/>
    <p:sldId id="289" r:id="rId3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20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67134-9E8B-4815-9342-385E3546E46A}" type="datetimeFigureOut">
              <a:rPr lang="it-IT" smtClean="0"/>
              <a:t>10/03/2015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C56A3-681D-4460-9116-32BD982181D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C56A3-681D-4460-9116-32BD982181D3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3D8F-055A-924D-8007-CABE0F23D208}" type="datetimeFigureOut">
              <a:rPr lang="it-IT" smtClean="0"/>
              <a:pPr/>
              <a:t>10/03/2015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ED7-38BC-324E-983E-A0ECBEB2ED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1698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3D8F-055A-924D-8007-CABE0F23D208}" type="datetimeFigureOut">
              <a:rPr lang="it-IT" smtClean="0"/>
              <a:pPr/>
              <a:t>10/03/2015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ED7-38BC-324E-983E-A0ECBEB2ED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9554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3D8F-055A-924D-8007-CABE0F23D208}" type="datetimeFigureOut">
              <a:rPr lang="it-IT" smtClean="0"/>
              <a:pPr/>
              <a:t>10/03/2015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ED7-38BC-324E-983E-A0ECBEB2ED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9505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3D8F-055A-924D-8007-CABE0F23D208}" type="datetimeFigureOut">
              <a:rPr lang="it-IT" smtClean="0"/>
              <a:pPr/>
              <a:t>10/03/2015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ED7-38BC-324E-983E-A0ECBEB2ED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1560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3D8F-055A-924D-8007-CABE0F23D208}" type="datetimeFigureOut">
              <a:rPr lang="it-IT" smtClean="0"/>
              <a:pPr/>
              <a:t>10/03/2015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ED7-38BC-324E-983E-A0ECBEB2ED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7109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3D8F-055A-924D-8007-CABE0F23D208}" type="datetimeFigureOut">
              <a:rPr lang="it-IT" smtClean="0"/>
              <a:pPr/>
              <a:t>10/03/2015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ED7-38BC-324E-983E-A0ECBEB2ED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0437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3D8F-055A-924D-8007-CABE0F23D208}" type="datetimeFigureOut">
              <a:rPr lang="it-IT" smtClean="0"/>
              <a:pPr/>
              <a:t>10/03/2015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ED7-38BC-324E-983E-A0ECBEB2ED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6292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3D8F-055A-924D-8007-CABE0F23D208}" type="datetimeFigureOut">
              <a:rPr lang="it-IT" smtClean="0"/>
              <a:pPr/>
              <a:t>10/03/2015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ED7-38BC-324E-983E-A0ECBEB2ED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373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3D8F-055A-924D-8007-CABE0F23D208}" type="datetimeFigureOut">
              <a:rPr lang="it-IT" smtClean="0"/>
              <a:pPr/>
              <a:t>10/03/2015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ED7-38BC-324E-983E-A0ECBEB2ED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5733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3D8F-055A-924D-8007-CABE0F23D208}" type="datetimeFigureOut">
              <a:rPr lang="it-IT" smtClean="0"/>
              <a:pPr/>
              <a:t>10/03/2015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ED7-38BC-324E-983E-A0ECBEB2ED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0538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3D8F-055A-924D-8007-CABE0F23D208}" type="datetimeFigureOut">
              <a:rPr lang="it-IT" smtClean="0"/>
              <a:pPr/>
              <a:t>10/03/2015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ED7-38BC-324E-983E-A0ECBEB2ED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572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F3D8F-055A-924D-8007-CABE0F23D208}" type="datetimeFigureOut">
              <a:rPr lang="it-IT" smtClean="0"/>
              <a:pPr/>
              <a:t>10/03/2015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ED7-38BC-324E-983E-A0ECBEB2ED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0861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87011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DENMARK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 descr="Denmark_flag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701" y="3247454"/>
            <a:ext cx="4705785" cy="3031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err="1">
                <a:solidFill>
                  <a:srgbClr val="000090"/>
                </a:solidFill>
                <a:latin typeface="Arial"/>
                <a:cs typeface="Arial"/>
              </a:rPr>
              <a:t>Main</a:t>
            </a:r>
            <a:r>
              <a:rPr lang="it-IT" b="1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b="1" i="1" dirty="0" err="1">
                <a:solidFill>
                  <a:srgbClr val="000090"/>
                </a:solidFill>
                <a:latin typeface="Arial"/>
                <a:cs typeface="Arial"/>
              </a:rPr>
              <a:t>Towns</a:t>
            </a:r>
            <a:endParaRPr lang="it-IT" dirty="0"/>
          </a:p>
        </p:txBody>
      </p:sp>
      <p:pic>
        <p:nvPicPr>
          <p:cNvPr id="4" name="Segnaposto contenuto 3" descr="dknewzz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102" r="-40102"/>
          <a:stretch>
            <a:fillRect/>
          </a:stretch>
        </p:blipFill>
        <p:spPr>
          <a:xfrm>
            <a:off x="457200" y="1600200"/>
            <a:ext cx="8229600" cy="4994950"/>
          </a:xfrm>
        </p:spPr>
      </p:pic>
      <p:sp>
        <p:nvSpPr>
          <p:cNvPr id="5" name="Freccia giù 4"/>
          <p:cNvSpPr/>
          <p:nvPr/>
        </p:nvSpPr>
        <p:spPr>
          <a:xfrm>
            <a:off x="3980546" y="3502395"/>
            <a:ext cx="204831" cy="341363"/>
          </a:xfrm>
          <a:prstGeom prst="down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giù 5"/>
          <p:cNvSpPr/>
          <p:nvPr/>
        </p:nvSpPr>
        <p:spPr>
          <a:xfrm>
            <a:off x="2840323" y="4503576"/>
            <a:ext cx="204831" cy="341363"/>
          </a:xfrm>
          <a:prstGeom prst="down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giù 6"/>
          <p:cNvSpPr/>
          <p:nvPr/>
        </p:nvSpPr>
        <p:spPr>
          <a:xfrm>
            <a:off x="4390208" y="4503576"/>
            <a:ext cx="204831" cy="341363"/>
          </a:xfrm>
          <a:prstGeom prst="down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giù 7"/>
          <p:cNvSpPr/>
          <p:nvPr/>
        </p:nvSpPr>
        <p:spPr>
          <a:xfrm>
            <a:off x="5803548" y="3673076"/>
            <a:ext cx="341384" cy="605200"/>
          </a:xfrm>
          <a:prstGeom prst="down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253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animarca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3" b="453"/>
          <a:stretch>
            <a:fillRect/>
          </a:stretch>
        </p:blipFill>
        <p:spPr>
          <a:xfrm>
            <a:off x="457200" y="682625"/>
            <a:ext cx="8229600" cy="5443538"/>
          </a:xfrm>
        </p:spPr>
      </p:pic>
      <p:sp>
        <p:nvSpPr>
          <p:cNvPr id="5" name="CasellaDiTesto 4"/>
          <p:cNvSpPr txBox="1"/>
          <p:nvPr/>
        </p:nvSpPr>
        <p:spPr>
          <a:xfrm>
            <a:off x="6967511" y="6189046"/>
            <a:ext cx="136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Copenhagen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871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ultura_3e3jk-1.T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37" b="7337"/>
          <a:stretch>
            <a:fillRect/>
          </a:stretch>
        </p:blipFill>
        <p:spPr>
          <a:xfrm>
            <a:off x="457200" y="765175"/>
            <a:ext cx="8377238" cy="5360988"/>
          </a:xfrm>
        </p:spPr>
      </p:pic>
      <p:sp>
        <p:nvSpPr>
          <p:cNvPr id="5" name="CasellaDiTesto 4"/>
          <p:cNvSpPr txBox="1"/>
          <p:nvPr/>
        </p:nvSpPr>
        <p:spPr>
          <a:xfrm>
            <a:off x="4806702" y="6301247"/>
            <a:ext cx="4233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“</a:t>
            </a:r>
            <a:r>
              <a:rPr lang="it-IT" sz="1600" b="1" i="1" dirty="0" smtClean="0"/>
              <a:t>La Sirenetta</a:t>
            </a:r>
            <a:r>
              <a:rPr lang="it-IT" sz="1600" dirty="0" smtClean="0"/>
              <a:t>”: the </a:t>
            </a:r>
            <a:r>
              <a:rPr lang="it-IT" sz="1600" dirty="0" err="1"/>
              <a:t>symbol</a:t>
            </a:r>
            <a:r>
              <a:rPr lang="it-IT" sz="1600" dirty="0"/>
              <a:t> of </a:t>
            </a:r>
            <a:r>
              <a:rPr lang="it-IT" sz="1600" dirty="0" err="1"/>
              <a:t>Copenhagen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17488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odense-egeskov-slo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0" r="8380"/>
          <a:stretch>
            <a:fillRect/>
          </a:stretch>
        </p:blipFill>
        <p:spPr>
          <a:xfrm>
            <a:off x="593754" y="890164"/>
            <a:ext cx="8229600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4642289" y="5706945"/>
            <a:ext cx="291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Tourist</a:t>
            </a:r>
            <a:r>
              <a:rPr lang="it-IT" dirty="0" smtClean="0"/>
              <a:t> </a:t>
            </a:r>
            <a:r>
              <a:rPr lang="it-IT" dirty="0" err="1"/>
              <a:t>Attractions</a:t>
            </a:r>
            <a:r>
              <a:rPr lang="it-IT" dirty="0"/>
              <a:t> in Odense</a:t>
            </a:r>
          </a:p>
        </p:txBody>
      </p:sp>
    </p:spTree>
    <p:extLst>
      <p:ext uri="{BB962C8B-B14F-4D97-AF65-F5344CB8AC3E}">
        <p14:creationId xmlns:p14="http://schemas.microsoft.com/office/powerpoint/2010/main" xmlns="" val="21726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en-esbjerg-squa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28" b="3128"/>
          <a:stretch>
            <a:fillRect/>
          </a:stretch>
        </p:blipFill>
        <p:spPr>
          <a:xfrm>
            <a:off x="457200" y="808236"/>
            <a:ext cx="8229600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7223709" y="5755065"/>
            <a:ext cx="86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Esbjerg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749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1567"/>
            <a:ext cx="8229600" cy="898106"/>
          </a:xfrm>
        </p:spPr>
        <p:txBody>
          <a:bodyPr/>
          <a:lstStyle/>
          <a:p>
            <a:r>
              <a:rPr lang="it-IT" b="1" i="1" dirty="0" err="1" smtClean="0">
                <a:solidFill>
                  <a:srgbClr val="000090"/>
                </a:solidFill>
                <a:latin typeface="Arial"/>
                <a:cs typeface="Arial"/>
              </a:rPr>
              <a:t>History</a:t>
            </a:r>
            <a:r>
              <a:rPr lang="it-IT" b="1" i="1" dirty="0" smtClean="0">
                <a:solidFill>
                  <a:srgbClr val="000090"/>
                </a:solidFill>
                <a:latin typeface="Arial"/>
                <a:cs typeface="Arial"/>
              </a:rPr>
              <a:t> (1)</a:t>
            </a:r>
            <a:endParaRPr lang="it-IT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457200" y="1253783"/>
            <a:ext cx="8229600" cy="491807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it-IT" sz="2000" dirty="0" err="1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Around</a:t>
            </a:r>
            <a:r>
              <a:rPr lang="it-IT" sz="2000" dirty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 the </a:t>
            </a:r>
            <a:r>
              <a:rPr lang="it-IT" sz="2000" dirty="0" err="1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fifth</a:t>
            </a:r>
            <a:r>
              <a:rPr lang="it-IT" sz="2000" dirty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 </a:t>
            </a:r>
            <a:r>
              <a:rPr lang="it-IT" sz="2000" dirty="0" err="1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century</a:t>
            </a:r>
            <a:r>
              <a:rPr lang="it-IT" sz="2000" dirty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 A.D. </a:t>
            </a:r>
            <a:r>
              <a:rPr lang="it-IT" sz="2000" dirty="0" err="1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Scandinavian</a:t>
            </a:r>
            <a:r>
              <a:rPr lang="it-IT" sz="2000" dirty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 </a:t>
            </a:r>
            <a:r>
              <a:rPr lang="it-IT" sz="2000" dirty="0" err="1" smtClean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populations</a:t>
            </a:r>
            <a:r>
              <a:rPr lang="it-IT" sz="2000" dirty="0" smtClean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 </a:t>
            </a:r>
            <a:r>
              <a:rPr lang="it-IT" sz="2000" dirty="0" err="1" smtClean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colonized</a:t>
            </a:r>
            <a:r>
              <a:rPr lang="it-IT" sz="2000" dirty="0" smtClean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 </a:t>
            </a:r>
            <a:r>
              <a:rPr lang="it-IT" sz="2000" dirty="0" err="1" smtClean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Denmark</a:t>
            </a:r>
            <a:r>
              <a:rPr lang="it-IT" sz="2000" dirty="0" smtClean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.  </a:t>
            </a:r>
            <a:r>
              <a:rPr lang="it-IT" sz="2000" dirty="0" err="1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After</a:t>
            </a:r>
            <a:r>
              <a:rPr lang="it-IT" sz="2000" dirty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 </a:t>
            </a:r>
            <a:r>
              <a:rPr lang="it-IT" sz="2000" dirty="0" err="1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about</a:t>
            </a:r>
            <a:r>
              <a:rPr lang="it-IT" sz="2000" dirty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 </a:t>
            </a:r>
            <a:r>
              <a:rPr lang="it-IT" sz="2000" dirty="0" err="1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two</a:t>
            </a:r>
            <a:r>
              <a:rPr lang="it-IT" sz="2000" dirty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 </a:t>
            </a:r>
            <a:r>
              <a:rPr lang="it-IT" sz="2000" dirty="0" err="1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hundred</a:t>
            </a:r>
            <a:r>
              <a:rPr lang="it-IT" sz="2000" dirty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 </a:t>
            </a:r>
            <a:r>
              <a:rPr lang="it-IT" sz="2000" dirty="0" err="1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years</a:t>
            </a:r>
            <a:r>
              <a:rPr lang="it-IT" sz="2000" dirty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 the </a:t>
            </a:r>
            <a:r>
              <a:rPr lang="it-IT" sz="2000" dirty="0" err="1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Danes</a:t>
            </a:r>
            <a:r>
              <a:rPr lang="it-IT" sz="2000" dirty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 </a:t>
            </a:r>
            <a:r>
              <a:rPr lang="it-IT" sz="2000" dirty="0" err="1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began</a:t>
            </a:r>
            <a:r>
              <a:rPr lang="it-IT" sz="2000" dirty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 the </a:t>
            </a:r>
            <a:r>
              <a:rPr lang="it-IT" sz="2000" dirty="0" err="1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conquest</a:t>
            </a:r>
            <a:r>
              <a:rPr lang="it-IT" sz="2000" dirty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 of </a:t>
            </a:r>
            <a:r>
              <a:rPr lang="it-IT" sz="2000" dirty="0" err="1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England</a:t>
            </a:r>
            <a:r>
              <a:rPr lang="it-IT" sz="2000" dirty="0">
                <a:solidFill>
                  <a:srgbClr val="191919"/>
                </a:solidFill>
                <a:latin typeface="Arial"/>
                <a:ea typeface="ＭＳ 明朝"/>
                <a:cs typeface="Arial"/>
              </a:rPr>
              <a:t> .</a:t>
            </a:r>
            <a:r>
              <a:rPr lang="it-IT" sz="2000" dirty="0">
                <a:latin typeface="Arial"/>
                <a:cs typeface="Arial"/>
              </a:rPr>
              <a:t> </a:t>
            </a:r>
            <a:endParaRPr lang="it-IT" sz="2000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it-IT" sz="2000" dirty="0" err="1">
                <a:latin typeface="Arial"/>
                <a:cs typeface="Arial"/>
              </a:rPr>
              <a:t>Around</a:t>
            </a:r>
            <a:r>
              <a:rPr lang="it-IT" sz="2000" dirty="0">
                <a:latin typeface="Arial"/>
                <a:cs typeface="Arial"/>
              </a:rPr>
              <a:t> the </a:t>
            </a:r>
            <a:r>
              <a:rPr lang="it-IT" sz="2000" dirty="0" err="1">
                <a:latin typeface="Arial"/>
                <a:cs typeface="Arial"/>
              </a:rPr>
              <a:t>ninth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century</a:t>
            </a:r>
            <a:r>
              <a:rPr lang="it-IT" sz="2000" dirty="0">
                <a:latin typeface="Arial"/>
                <a:cs typeface="Arial"/>
              </a:rPr>
              <a:t> A.D. </a:t>
            </a:r>
            <a:r>
              <a:rPr lang="it-IT" sz="2000" dirty="0" err="1">
                <a:latin typeface="Arial"/>
                <a:cs typeface="Arial"/>
              </a:rPr>
              <a:t>Denmark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conquered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Norway</a:t>
            </a:r>
            <a:r>
              <a:rPr lang="it-IT" sz="2000" dirty="0">
                <a:latin typeface="Arial"/>
                <a:cs typeface="Arial"/>
              </a:rPr>
              <a:t> and some </a:t>
            </a:r>
            <a:r>
              <a:rPr lang="it-IT" sz="2000" dirty="0" err="1">
                <a:latin typeface="Arial"/>
                <a:cs typeface="Arial"/>
              </a:rPr>
              <a:t>region</a:t>
            </a:r>
            <a:r>
              <a:rPr lang="it-IT" sz="2000" dirty="0">
                <a:latin typeface="Arial"/>
                <a:cs typeface="Arial"/>
              </a:rPr>
              <a:t> of </a:t>
            </a:r>
            <a:r>
              <a:rPr lang="it-IT" sz="2000" dirty="0" err="1">
                <a:latin typeface="Arial"/>
                <a:cs typeface="Arial"/>
              </a:rPr>
              <a:t>northern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Germany, </a:t>
            </a:r>
            <a:r>
              <a:rPr lang="it-IT" sz="2000" dirty="0">
                <a:latin typeface="Arial"/>
                <a:cs typeface="Arial"/>
              </a:rPr>
              <a:t>and </a:t>
            </a:r>
            <a:r>
              <a:rPr lang="it-IT" sz="2000" dirty="0" err="1">
                <a:latin typeface="Arial"/>
                <a:cs typeface="Arial"/>
              </a:rPr>
              <a:t>after</a:t>
            </a:r>
            <a:r>
              <a:rPr lang="it-IT" sz="2000" dirty="0">
                <a:latin typeface="Arial"/>
                <a:cs typeface="Arial"/>
              </a:rPr>
              <a:t> a </a:t>
            </a:r>
            <a:r>
              <a:rPr lang="it-IT" sz="2000" dirty="0" err="1">
                <a:latin typeface="Arial"/>
                <a:cs typeface="Arial"/>
              </a:rPr>
              <a:t>few</a:t>
            </a:r>
            <a:r>
              <a:rPr lang="it-IT" sz="2000" dirty="0">
                <a:latin typeface="Arial"/>
                <a:cs typeface="Arial"/>
              </a:rPr>
              <a:t> more </a:t>
            </a:r>
            <a:r>
              <a:rPr lang="it-IT" sz="2000" dirty="0" err="1">
                <a:latin typeface="Arial"/>
                <a:cs typeface="Arial"/>
              </a:rPr>
              <a:t>years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Danes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will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conquer</a:t>
            </a:r>
            <a:r>
              <a:rPr lang="it-IT" sz="2000" dirty="0">
                <a:latin typeface="Arial"/>
                <a:cs typeface="Arial"/>
              </a:rPr>
              <a:t> the </a:t>
            </a:r>
            <a:r>
              <a:rPr lang="it-IT" sz="2000" dirty="0" err="1">
                <a:latin typeface="Arial"/>
                <a:cs typeface="Arial"/>
              </a:rPr>
              <a:t>whole</a:t>
            </a:r>
            <a:r>
              <a:rPr lang="it-IT" sz="2000" dirty="0">
                <a:latin typeface="Arial"/>
                <a:cs typeface="Arial"/>
              </a:rPr>
              <a:t> of </a:t>
            </a:r>
            <a:r>
              <a:rPr lang="it-IT" sz="2000" dirty="0" smtClean="0">
                <a:latin typeface="Arial"/>
                <a:cs typeface="Arial"/>
              </a:rPr>
              <a:t>Britain.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And on 1400 </a:t>
            </a:r>
            <a:r>
              <a:rPr lang="it-IT" sz="2000" dirty="0" err="1" smtClean="0">
                <a:latin typeface="Arial"/>
                <a:cs typeface="Arial"/>
              </a:rPr>
              <a:t>also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Sweden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it-IT" sz="2000" dirty="0" smtClean="0">
                <a:latin typeface="Arial"/>
                <a:cs typeface="Arial"/>
              </a:rPr>
              <a:t>On 1523 </a:t>
            </a:r>
            <a:r>
              <a:rPr lang="it-IT" sz="2000" dirty="0" err="1">
                <a:latin typeface="Arial"/>
                <a:cs typeface="Arial"/>
              </a:rPr>
              <a:t>Sweden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gained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independence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rebelling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against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foreign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Danish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domination</a:t>
            </a:r>
            <a:r>
              <a:rPr lang="it-IT" sz="2000" dirty="0" smtClean="0">
                <a:latin typeface="Arial"/>
                <a:cs typeface="Arial"/>
              </a:rPr>
              <a:t>.</a:t>
            </a:r>
            <a:endParaRPr lang="it-IT" sz="2000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it-IT" sz="2000" dirty="0" smtClean="0">
                <a:latin typeface="Arial"/>
                <a:cs typeface="Arial"/>
              </a:rPr>
              <a:t>On 800 </a:t>
            </a:r>
            <a:r>
              <a:rPr lang="it-IT" sz="2000" dirty="0">
                <a:latin typeface="Arial"/>
                <a:cs typeface="Arial"/>
              </a:rPr>
              <a:t>the new </a:t>
            </a:r>
            <a:r>
              <a:rPr lang="it-IT" sz="2000" dirty="0" err="1">
                <a:latin typeface="Arial"/>
                <a:cs typeface="Arial"/>
              </a:rPr>
              <a:t>Danish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monarchy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shook</a:t>
            </a:r>
            <a:r>
              <a:rPr lang="it-IT" sz="2000" dirty="0">
                <a:latin typeface="Arial"/>
                <a:cs typeface="Arial"/>
              </a:rPr>
              <a:t> an </a:t>
            </a:r>
            <a:r>
              <a:rPr lang="it-IT" sz="2000" dirty="0" err="1">
                <a:latin typeface="Arial"/>
                <a:cs typeface="Arial"/>
              </a:rPr>
              <a:t>important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alliance</a:t>
            </a:r>
            <a:r>
              <a:rPr lang="it-IT" sz="2000" dirty="0">
                <a:latin typeface="Arial"/>
                <a:cs typeface="Arial"/>
              </a:rPr>
              <a:t> with </a:t>
            </a:r>
            <a:r>
              <a:rPr lang="it-IT" sz="2000" dirty="0" err="1">
                <a:latin typeface="Arial"/>
                <a:cs typeface="Arial"/>
              </a:rPr>
              <a:t>Napoleon</a:t>
            </a:r>
            <a:r>
              <a:rPr lang="it-IT" sz="2000" dirty="0">
                <a:latin typeface="Arial"/>
                <a:cs typeface="Arial"/>
              </a:rPr>
              <a:t> , </a:t>
            </a:r>
            <a:r>
              <a:rPr lang="it-IT" sz="2000" dirty="0" err="1">
                <a:latin typeface="Arial"/>
                <a:cs typeface="Arial"/>
              </a:rPr>
              <a:t>this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however</a:t>
            </a:r>
            <a:r>
              <a:rPr lang="it-IT" sz="2000" dirty="0">
                <a:latin typeface="Arial"/>
                <a:cs typeface="Arial"/>
              </a:rPr>
              <a:t>, </a:t>
            </a:r>
            <a:r>
              <a:rPr lang="it-IT" sz="2000" dirty="0" err="1">
                <a:latin typeface="Arial"/>
                <a:cs typeface="Arial"/>
              </a:rPr>
              <a:t>as</a:t>
            </a:r>
            <a:r>
              <a:rPr lang="it-IT" sz="2000" dirty="0">
                <a:latin typeface="Arial"/>
                <a:cs typeface="Arial"/>
              </a:rPr>
              <a:t> a </a:t>
            </a:r>
            <a:r>
              <a:rPr lang="it-IT" sz="2000" dirty="0" err="1">
                <a:latin typeface="Arial"/>
                <a:cs typeface="Arial"/>
              </a:rPr>
              <a:t>result</a:t>
            </a:r>
            <a:r>
              <a:rPr lang="it-IT" sz="2000" dirty="0">
                <a:latin typeface="Arial"/>
                <a:cs typeface="Arial"/>
              </a:rPr>
              <a:t> of the </a:t>
            </a:r>
            <a:r>
              <a:rPr lang="it-IT" sz="2000" dirty="0" err="1">
                <a:latin typeface="Arial"/>
                <a:cs typeface="Arial"/>
              </a:rPr>
              <a:t>Treaty</a:t>
            </a:r>
            <a:r>
              <a:rPr lang="it-IT" sz="2000" dirty="0">
                <a:latin typeface="Arial"/>
                <a:cs typeface="Arial"/>
              </a:rPr>
              <a:t> of Kiel , </a:t>
            </a:r>
            <a:r>
              <a:rPr lang="it-IT" sz="2000" dirty="0" smtClean="0">
                <a:solidFill>
                  <a:srgbClr val="FF0000"/>
                </a:solidFill>
                <a:latin typeface="Arial"/>
                <a:cs typeface="Arial"/>
              </a:rPr>
              <a:t>led </a:t>
            </a:r>
            <a:r>
              <a:rPr lang="it-IT" sz="2000" dirty="0" err="1" smtClean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lang="it-IT" sz="2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000" dirty="0">
                <a:latin typeface="Arial"/>
                <a:cs typeface="Arial"/>
              </a:rPr>
              <a:t>the loss of </a:t>
            </a:r>
            <a:r>
              <a:rPr lang="it-IT" sz="2000" dirty="0" err="1">
                <a:latin typeface="Arial"/>
                <a:cs typeface="Arial"/>
              </a:rPr>
              <a:t>Norway</a:t>
            </a:r>
            <a:r>
              <a:rPr lang="it-IT" sz="2000" dirty="0">
                <a:latin typeface="Arial"/>
                <a:cs typeface="Arial"/>
              </a:rPr>
              <a:t> in favor </a:t>
            </a:r>
            <a:r>
              <a:rPr lang="it-IT" sz="2000" dirty="0" err="1">
                <a:latin typeface="Arial"/>
                <a:cs typeface="Arial"/>
              </a:rPr>
              <a:t>of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Sweden</a:t>
            </a:r>
            <a:r>
              <a:rPr lang="it-IT" sz="2000" dirty="0" smtClean="0">
                <a:latin typeface="Arial"/>
                <a:cs typeface="Arial"/>
              </a:rPr>
              <a:t>. </a:t>
            </a:r>
            <a:endParaRPr lang="it-IT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49454"/>
          </a:xfrm>
        </p:spPr>
        <p:txBody>
          <a:bodyPr>
            <a:normAutofit fontScale="90000"/>
          </a:bodyPr>
          <a:lstStyle/>
          <a:p>
            <a:r>
              <a:rPr lang="it-IT" b="1" i="1" dirty="0" err="1" smtClean="0">
                <a:solidFill>
                  <a:srgbClr val="000090"/>
                </a:solidFill>
                <a:latin typeface="Arial"/>
                <a:cs typeface="Arial"/>
              </a:rPr>
              <a:t>History</a:t>
            </a:r>
            <a:r>
              <a:rPr lang="it-IT" b="1" i="1" dirty="0" smtClean="0">
                <a:solidFill>
                  <a:srgbClr val="000090"/>
                </a:solidFill>
                <a:latin typeface="Arial"/>
                <a:cs typeface="Arial"/>
              </a:rPr>
              <a:t>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865" y="1338148"/>
            <a:ext cx="8807735" cy="512045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Arial"/>
                <a:cs typeface="Arial"/>
              </a:rPr>
              <a:t>In 1864, Austria and Prussia declared war on Denmark: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that</a:t>
            </a:r>
            <a:r>
              <a:rPr lang="en-US" sz="2000" dirty="0" smtClean="0">
                <a:latin typeface="Arial"/>
                <a:cs typeface="Arial"/>
              </a:rPr>
              <a:t> led to a new defeat of Denmark 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which</a:t>
            </a:r>
            <a:r>
              <a:rPr lang="en-US" sz="2000" dirty="0" smtClean="0">
                <a:latin typeface="Arial"/>
                <a:cs typeface="Arial"/>
              </a:rPr>
              <a:t>, this time, was forced to cede most of the territories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Arial"/>
                <a:cs typeface="Arial"/>
              </a:rPr>
              <a:t>The Constitution of Denmark was signed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lang="en-US" sz="2000" dirty="0" smtClean="0">
                <a:latin typeface="Arial"/>
                <a:cs typeface="Arial"/>
              </a:rPr>
              <a:t> 1849, ending the absolute  monarchy which had begun in 1660. 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Arial"/>
                <a:cs typeface="Arial"/>
              </a:rPr>
              <a:t>The Kingdom of Denmark is a constitutional monarchy that has as head of state Queen </a:t>
            </a:r>
            <a:r>
              <a:rPr lang="en-US" sz="2000" dirty="0" err="1" smtClean="0">
                <a:latin typeface="Arial"/>
                <a:cs typeface="Arial"/>
              </a:rPr>
              <a:t>Margrethe</a:t>
            </a:r>
            <a:r>
              <a:rPr lang="en-US" sz="2000" dirty="0" smtClean="0">
                <a:latin typeface="Arial"/>
                <a:cs typeface="Arial"/>
              </a:rPr>
              <a:t> II 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Arial"/>
                <a:cs typeface="Arial"/>
              </a:rPr>
              <a:t>The government and national parliament are seated in Copenhagen.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Arial"/>
                <a:cs typeface="Arial"/>
              </a:rPr>
              <a:t>In 1972, Denmark joined the European Community, and then refuse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d </a:t>
            </a:r>
            <a:r>
              <a:rPr lang="en-US" sz="2000" dirty="0" smtClean="0">
                <a:latin typeface="Arial"/>
                <a:cs typeface="Arial"/>
              </a:rPr>
              <a:t>to adopt the euro in 2000.</a:t>
            </a:r>
          </a:p>
          <a:p>
            <a:pPr marL="0" indent="0">
              <a:buNone/>
            </a:pPr>
            <a:endParaRPr lang="it-IT" sz="2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6000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17018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rgherita_II_di_danimar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0534" y="890163"/>
            <a:ext cx="3386540" cy="464418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571403" y="5780640"/>
            <a:ext cx="2307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t-IT" sz="1600" i="1" dirty="0">
                <a:latin typeface="Arial"/>
                <a:cs typeface="Arial"/>
              </a:rPr>
              <a:t>Queen </a:t>
            </a:r>
            <a:r>
              <a:rPr lang="it-IT" sz="1600" i="1" dirty="0" err="1">
                <a:latin typeface="Arial"/>
                <a:cs typeface="Arial"/>
              </a:rPr>
              <a:t>Margrethe</a:t>
            </a:r>
            <a:r>
              <a:rPr lang="it-IT" sz="1600" i="1" dirty="0">
                <a:latin typeface="Arial"/>
                <a:cs typeface="Arial"/>
              </a:rPr>
              <a:t> II </a:t>
            </a:r>
          </a:p>
        </p:txBody>
      </p:sp>
    </p:spTree>
    <p:extLst>
      <p:ext uri="{BB962C8B-B14F-4D97-AF65-F5344CB8AC3E}">
        <p14:creationId xmlns:p14="http://schemas.microsoft.com/office/powerpoint/2010/main" xmlns="" val="37903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 smtClean="0">
                <a:solidFill>
                  <a:srgbClr val="000090"/>
                </a:solidFill>
                <a:latin typeface="Arial"/>
                <a:cs typeface="Arial"/>
              </a:rPr>
              <a:t>Econom</a:t>
            </a:r>
            <a:r>
              <a:rPr lang="it-IT" b="1" i="1" dirty="0" smtClean="0">
                <a:solidFill>
                  <a:srgbClr val="FF0000"/>
                </a:solidFill>
                <a:latin typeface="Arial"/>
                <a:cs typeface="Arial"/>
              </a:rPr>
              <a:t>y </a:t>
            </a:r>
            <a:endParaRPr lang="it-IT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95781"/>
            <a:ext cx="8229600" cy="4571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b="1" dirty="0" smtClean="0">
                <a:latin typeface="Arial"/>
                <a:cs typeface="Arial"/>
              </a:rPr>
              <a:t>PRIMARY SECTOR</a:t>
            </a:r>
            <a:r>
              <a:rPr lang="it-IT" sz="2600" dirty="0" smtClean="0">
                <a:latin typeface="Arial"/>
                <a:cs typeface="Arial"/>
              </a:rPr>
              <a:t>:</a:t>
            </a:r>
          </a:p>
          <a:p>
            <a:r>
              <a:rPr lang="it-IT" sz="2600" dirty="0" smtClean="0">
                <a:latin typeface="Arial"/>
                <a:cs typeface="Arial"/>
              </a:rPr>
              <a:t>The </a:t>
            </a:r>
            <a:r>
              <a:rPr lang="it-IT" sz="2600" dirty="0" err="1">
                <a:latin typeface="Arial"/>
                <a:cs typeface="Arial"/>
              </a:rPr>
              <a:t>flat</a:t>
            </a:r>
            <a:r>
              <a:rPr lang="it-IT" sz="2600" dirty="0">
                <a:latin typeface="Arial"/>
                <a:cs typeface="Arial"/>
              </a:rPr>
              <a:t> area </a:t>
            </a:r>
            <a:r>
              <a:rPr lang="it-IT" sz="2600" dirty="0" err="1">
                <a:latin typeface="Arial"/>
                <a:cs typeface="Arial"/>
              </a:rPr>
              <a:t>creates</a:t>
            </a:r>
            <a:r>
              <a:rPr lang="it-IT" sz="2600" dirty="0">
                <a:latin typeface="Arial"/>
                <a:cs typeface="Arial"/>
              </a:rPr>
              <a:t> the best </a:t>
            </a:r>
            <a:r>
              <a:rPr lang="it-IT" sz="2600" dirty="0" err="1">
                <a:latin typeface="Arial"/>
                <a:cs typeface="Arial"/>
              </a:rPr>
              <a:t>conditions</a:t>
            </a:r>
            <a:r>
              <a:rPr lang="it-IT" sz="2600" dirty="0">
                <a:latin typeface="Arial"/>
                <a:cs typeface="Arial"/>
              </a:rPr>
              <a:t> </a:t>
            </a:r>
            <a:r>
              <a:rPr lang="it-IT" sz="2600" dirty="0" smtClean="0">
                <a:latin typeface="Arial"/>
                <a:cs typeface="Arial"/>
              </a:rPr>
              <a:t>for </a:t>
            </a:r>
            <a:r>
              <a:rPr lang="it-IT" sz="2600" dirty="0" err="1">
                <a:latin typeface="Arial"/>
                <a:cs typeface="Arial"/>
              </a:rPr>
              <a:t>farming</a:t>
            </a:r>
            <a:r>
              <a:rPr lang="it-IT" sz="2600" dirty="0">
                <a:latin typeface="Arial"/>
                <a:cs typeface="Arial"/>
              </a:rPr>
              <a:t> and </a:t>
            </a:r>
            <a:r>
              <a:rPr lang="it-IT" sz="2600" dirty="0" err="1">
                <a:latin typeface="Arial"/>
                <a:cs typeface="Arial"/>
              </a:rPr>
              <a:t>agriculture</a:t>
            </a:r>
            <a:r>
              <a:rPr lang="it-IT" sz="2600" b="1" dirty="0" smtClean="0">
                <a:latin typeface="Arial"/>
                <a:cs typeface="Arial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600" b="1" dirty="0" smtClean="0">
                <a:latin typeface="Arial"/>
                <a:cs typeface="Arial"/>
              </a:rPr>
              <a:t>1) </a:t>
            </a:r>
            <a:r>
              <a:rPr lang="it-IT" sz="2600" b="1" dirty="0" err="1" smtClean="0">
                <a:latin typeface="Arial"/>
                <a:cs typeface="Arial"/>
              </a:rPr>
              <a:t>Agricultural</a:t>
            </a:r>
            <a:r>
              <a:rPr lang="it-IT" sz="2600" b="1" dirty="0" smtClean="0">
                <a:latin typeface="Arial"/>
                <a:cs typeface="Arial"/>
              </a:rPr>
              <a:t> </a:t>
            </a:r>
            <a:r>
              <a:rPr lang="it-IT" sz="2600" b="1" dirty="0" err="1" smtClean="0">
                <a:latin typeface="Arial"/>
                <a:cs typeface="Arial"/>
              </a:rPr>
              <a:t>products</a:t>
            </a:r>
            <a:r>
              <a:rPr lang="it-IT" sz="2600" b="1" dirty="0" smtClean="0">
                <a:latin typeface="Arial"/>
                <a:cs typeface="Arial"/>
              </a:rPr>
              <a:t>:</a:t>
            </a:r>
            <a:r>
              <a:rPr lang="it-IT" sz="2600" dirty="0" smtClean="0">
                <a:latin typeface="Arial"/>
                <a:cs typeface="Arial"/>
              </a:rPr>
              <a:t> </a:t>
            </a:r>
            <a:r>
              <a:rPr lang="it-IT" sz="2600" dirty="0" err="1">
                <a:latin typeface="Arial"/>
                <a:cs typeface="Arial"/>
              </a:rPr>
              <a:t>barley</a:t>
            </a:r>
            <a:r>
              <a:rPr lang="it-IT" sz="2600" dirty="0">
                <a:latin typeface="Arial"/>
                <a:cs typeface="Arial"/>
              </a:rPr>
              <a:t>, </a:t>
            </a:r>
            <a:r>
              <a:rPr lang="it-IT" sz="2600" dirty="0" err="1">
                <a:latin typeface="Arial"/>
                <a:cs typeface="Arial"/>
              </a:rPr>
              <a:t>wheat</a:t>
            </a:r>
            <a:r>
              <a:rPr lang="it-IT" sz="2600" dirty="0">
                <a:latin typeface="Arial"/>
                <a:cs typeface="Arial"/>
              </a:rPr>
              <a:t>, </a:t>
            </a:r>
            <a:r>
              <a:rPr lang="it-IT" sz="2600" dirty="0" err="1">
                <a:latin typeface="Arial"/>
                <a:cs typeface="Arial"/>
              </a:rPr>
              <a:t>potatoes</a:t>
            </a:r>
            <a:r>
              <a:rPr lang="it-IT" sz="2600" dirty="0">
                <a:latin typeface="Arial"/>
                <a:cs typeface="Arial"/>
              </a:rPr>
              <a:t>, sugar </a:t>
            </a:r>
            <a:r>
              <a:rPr lang="it-IT" sz="2600" dirty="0" err="1">
                <a:latin typeface="Arial"/>
                <a:cs typeface="Arial"/>
              </a:rPr>
              <a:t>beets</a:t>
            </a:r>
            <a:r>
              <a:rPr lang="it-IT" sz="2600" dirty="0">
                <a:latin typeface="Arial"/>
                <a:cs typeface="Arial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600" b="1" dirty="0" smtClean="0">
                <a:latin typeface="Arial"/>
                <a:cs typeface="Arial"/>
              </a:rPr>
              <a:t>2) </a:t>
            </a:r>
            <a:r>
              <a:rPr lang="it-IT" sz="2600" b="1" dirty="0" err="1" smtClean="0">
                <a:latin typeface="Arial"/>
                <a:cs typeface="Arial"/>
              </a:rPr>
              <a:t>Farming</a:t>
            </a:r>
            <a:r>
              <a:rPr lang="it-IT" sz="2600" b="1" dirty="0" smtClean="0">
                <a:latin typeface="Arial"/>
                <a:cs typeface="Arial"/>
              </a:rPr>
              <a:t> </a:t>
            </a:r>
            <a:r>
              <a:rPr lang="it-IT" sz="2600" b="1" dirty="0" err="1" smtClean="0">
                <a:latin typeface="Arial"/>
                <a:cs typeface="Arial"/>
              </a:rPr>
              <a:t>products</a:t>
            </a:r>
            <a:r>
              <a:rPr lang="it-IT" sz="2600" b="1" dirty="0" smtClean="0">
                <a:latin typeface="Arial"/>
                <a:cs typeface="Arial"/>
              </a:rPr>
              <a:t>: </a:t>
            </a:r>
            <a:r>
              <a:rPr lang="it-IT" sz="2600" dirty="0" err="1" smtClean="0">
                <a:latin typeface="Arial"/>
                <a:cs typeface="Arial"/>
              </a:rPr>
              <a:t>pork</a:t>
            </a:r>
            <a:r>
              <a:rPr lang="it-IT" sz="2600" dirty="0">
                <a:latin typeface="Arial"/>
                <a:cs typeface="Arial"/>
              </a:rPr>
              <a:t>, </a:t>
            </a:r>
            <a:r>
              <a:rPr lang="it-IT" sz="2600" dirty="0" err="1">
                <a:latin typeface="Arial"/>
                <a:cs typeface="Arial"/>
              </a:rPr>
              <a:t>dairy</a:t>
            </a:r>
            <a:r>
              <a:rPr lang="it-IT" sz="2600" dirty="0">
                <a:latin typeface="Arial"/>
                <a:cs typeface="Arial"/>
              </a:rPr>
              <a:t> </a:t>
            </a:r>
            <a:r>
              <a:rPr lang="it-IT" sz="2600" dirty="0" err="1">
                <a:latin typeface="Arial"/>
                <a:cs typeface="Arial"/>
              </a:rPr>
              <a:t>products</a:t>
            </a:r>
            <a:r>
              <a:rPr lang="it-IT" sz="2600" dirty="0" smtClean="0">
                <a:latin typeface="Arial"/>
                <a:cs typeface="Arial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600" b="1" dirty="0" smtClean="0">
                <a:latin typeface="Arial"/>
                <a:cs typeface="Arial"/>
              </a:rPr>
              <a:t>3) </a:t>
            </a:r>
            <a:r>
              <a:rPr lang="it-IT" sz="2800" b="1" dirty="0" smtClean="0"/>
              <a:t>Fishing </a:t>
            </a:r>
            <a:r>
              <a:rPr lang="it-IT" sz="2800" dirty="0"/>
              <a:t>, </a:t>
            </a:r>
            <a:r>
              <a:rPr lang="it-IT" sz="2800" dirty="0" err="1" smtClean="0"/>
              <a:t>especially</a:t>
            </a:r>
            <a:r>
              <a:rPr lang="it-IT" sz="2800" dirty="0" smtClean="0"/>
              <a:t> </a:t>
            </a:r>
            <a:r>
              <a:rPr lang="it-IT" sz="2800" dirty="0" err="1"/>
              <a:t>cod</a:t>
            </a:r>
            <a:r>
              <a:rPr lang="it-IT" sz="2800" dirty="0"/>
              <a:t>, </a:t>
            </a:r>
            <a:r>
              <a:rPr lang="it-IT" sz="2800" dirty="0" err="1"/>
              <a:t>salmon</a:t>
            </a:r>
            <a:r>
              <a:rPr lang="it-IT" sz="2800" dirty="0"/>
              <a:t> and </a:t>
            </a:r>
            <a:r>
              <a:rPr lang="it-IT" sz="2800" dirty="0" err="1"/>
              <a:t>herring</a:t>
            </a:r>
            <a:r>
              <a:rPr lang="it-IT" sz="2800" dirty="0"/>
              <a:t> .</a:t>
            </a:r>
            <a:endParaRPr lang="it-IT" sz="2600" dirty="0"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01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agricoltura-in-slovacch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6" b="1526"/>
          <a:stretch>
            <a:fillRect/>
          </a:stretch>
        </p:blipFill>
        <p:spPr>
          <a:xfrm>
            <a:off x="716653" y="123152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="" val="21838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err="1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lang="it-IT" b="1" i="1" dirty="0" err="1" smtClean="0">
                <a:solidFill>
                  <a:srgbClr val="000090"/>
                </a:solidFill>
                <a:latin typeface="Arial"/>
                <a:cs typeface="Arial"/>
              </a:rPr>
              <a:t>olitical</a:t>
            </a:r>
            <a:r>
              <a:rPr lang="it-IT" b="1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b="1" i="1" dirty="0" err="1">
                <a:solidFill>
                  <a:srgbClr val="000090"/>
                </a:solidFill>
                <a:latin typeface="Arial"/>
                <a:cs typeface="Arial"/>
              </a:rPr>
              <a:t>map</a:t>
            </a:r>
            <a:r>
              <a:rPr lang="it-IT" b="1" i="1" dirty="0">
                <a:solidFill>
                  <a:srgbClr val="000090"/>
                </a:solidFill>
                <a:latin typeface="Arial"/>
                <a:cs typeface="Arial"/>
              </a:rPr>
              <a:t> of Europe</a:t>
            </a:r>
          </a:p>
        </p:txBody>
      </p:sp>
      <p:pic>
        <p:nvPicPr>
          <p:cNvPr id="4" name="Segnaposto contenuto 3" descr="europ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79" b="1607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Freccia destra 4"/>
          <p:cNvSpPr/>
          <p:nvPr/>
        </p:nvSpPr>
        <p:spPr>
          <a:xfrm>
            <a:off x="2198520" y="3331710"/>
            <a:ext cx="546216" cy="273091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427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fd2d5b3201bd4fd4f71d4f2faa470a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53" b="8753"/>
          <a:stretch>
            <a:fillRect/>
          </a:stretch>
        </p:blipFill>
        <p:spPr>
          <a:xfrm>
            <a:off x="566443" y="101305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="" val="40275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3769746095_6b115cf33c_b-480x3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19056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="" val="11006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 descr="images-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78" b="8678"/>
          <a:stretch>
            <a:fillRect/>
          </a:stretch>
        </p:blipFill>
        <p:spPr>
          <a:xfrm>
            <a:off x="962450" y="1397998"/>
            <a:ext cx="7617499" cy="4189331"/>
          </a:xfrm>
        </p:spPr>
      </p:pic>
    </p:spTree>
    <p:extLst>
      <p:ext uri="{BB962C8B-B14F-4D97-AF65-F5344CB8AC3E}">
        <p14:creationId xmlns:p14="http://schemas.microsoft.com/office/powerpoint/2010/main" xmlns="" val="34633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9638"/>
            <a:ext cx="8229600" cy="5716526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 smtClean="0">
                <a:latin typeface="Arial"/>
                <a:cs typeface="Arial"/>
              </a:rPr>
              <a:t>SECONDARY SECTOR</a:t>
            </a:r>
            <a:r>
              <a:rPr lang="it-IT" sz="2400" b="1" i="1" dirty="0" smtClean="0">
                <a:latin typeface="Arial"/>
                <a:cs typeface="Arial"/>
              </a:rPr>
              <a:t>:</a:t>
            </a:r>
          </a:p>
          <a:p>
            <a:endParaRPr lang="it-IT" sz="2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it-IT" sz="2400" b="1" i="1" dirty="0" err="1" smtClean="0">
                <a:latin typeface="Arial"/>
                <a:cs typeface="Arial"/>
              </a:rPr>
              <a:t>Industry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i</a:t>
            </a:r>
            <a:r>
              <a:rPr lang="it-IT" sz="2400" dirty="0" err="1" smtClean="0">
                <a:latin typeface="Arial"/>
                <a:cs typeface="Arial"/>
              </a:rPr>
              <a:t>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particularly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modern</a:t>
            </a:r>
            <a:endParaRPr lang="it-IT" sz="2400" dirty="0" smtClean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it-IT" sz="24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it-IT" sz="2400" dirty="0" err="1" smtClean="0">
                <a:latin typeface="Arial"/>
                <a:cs typeface="Arial"/>
              </a:rPr>
              <a:t>Principal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industries</a:t>
            </a:r>
            <a:r>
              <a:rPr lang="it-IT" sz="2400" dirty="0" smtClean="0">
                <a:latin typeface="Arial"/>
                <a:cs typeface="Arial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400" dirty="0" err="1" smtClean="0">
                <a:latin typeface="Arial"/>
                <a:cs typeface="Arial"/>
              </a:rPr>
              <a:t>iron</a:t>
            </a:r>
            <a:r>
              <a:rPr lang="it-IT" sz="2400" dirty="0">
                <a:latin typeface="Arial"/>
                <a:cs typeface="Arial"/>
              </a:rPr>
              <a:t>, steel, </a:t>
            </a:r>
            <a:r>
              <a:rPr lang="it-IT" sz="2400" dirty="0" err="1">
                <a:latin typeface="Arial"/>
                <a:cs typeface="Arial"/>
              </a:rPr>
              <a:t>nonferrous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metals</a:t>
            </a:r>
            <a:r>
              <a:rPr lang="it-IT" sz="2400" dirty="0">
                <a:latin typeface="Arial"/>
                <a:cs typeface="Arial"/>
              </a:rPr>
              <a:t>, </a:t>
            </a:r>
            <a:r>
              <a:rPr lang="it-IT" sz="2400" dirty="0" err="1">
                <a:latin typeface="Arial"/>
                <a:cs typeface="Arial"/>
              </a:rPr>
              <a:t>chemicals</a:t>
            </a:r>
            <a:r>
              <a:rPr lang="it-IT" sz="2400" dirty="0">
                <a:latin typeface="Arial"/>
                <a:cs typeface="Arial"/>
              </a:rPr>
              <a:t>, </a:t>
            </a:r>
            <a:r>
              <a:rPr lang="it-IT" sz="2400" dirty="0" err="1">
                <a:latin typeface="Arial"/>
                <a:cs typeface="Arial"/>
              </a:rPr>
              <a:t>food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	</a:t>
            </a:r>
            <a:r>
              <a:rPr lang="it-IT" sz="2400" dirty="0" smtClean="0">
                <a:latin typeface="Arial"/>
                <a:cs typeface="Arial"/>
              </a:rPr>
              <a:t>processin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lang="it-IT" sz="2400" dirty="0" smtClean="0">
                <a:latin typeface="Arial"/>
                <a:cs typeface="Arial"/>
              </a:rPr>
              <a:t>, </a:t>
            </a:r>
            <a:r>
              <a:rPr lang="it-IT" sz="2400" dirty="0" err="1">
                <a:latin typeface="Arial"/>
                <a:cs typeface="Arial"/>
              </a:rPr>
              <a:t>textiles</a:t>
            </a:r>
            <a:r>
              <a:rPr lang="it-IT" sz="2400" dirty="0">
                <a:latin typeface="Arial"/>
                <a:cs typeface="Arial"/>
              </a:rPr>
              <a:t> and </a:t>
            </a:r>
            <a:r>
              <a:rPr lang="it-IT" sz="2400" dirty="0" err="1">
                <a:latin typeface="Arial"/>
                <a:cs typeface="Arial"/>
              </a:rPr>
              <a:t>clothing</a:t>
            </a:r>
            <a:r>
              <a:rPr lang="it-IT" sz="2400" dirty="0">
                <a:latin typeface="Arial"/>
                <a:cs typeface="Arial"/>
              </a:rPr>
              <a:t>, </a:t>
            </a:r>
            <a:r>
              <a:rPr lang="it-IT" sz="2400" dirty="0" err="1">
                <a:latin typeface="Arial"/>
                <a:cs typeface="Arial"/>
              </a:rPr>
              <a:t>electronics</a:t>
            </a:r>
            <a:r>
              <a:rPr lang="it-IT" sz="2400" dirty="0">
                <a:latin typeface="Arial"/>
                <a:cs typeface="Arial"/>
              </a:rPr>
              <a:t>, </a:t>
            </a:r>
            <a:r>
              <a:rPr lang="it-IT" sz="2400" dirty="0" smtClean="0">
                <a:latin typeface="Arial"/>
                <a:cs typeface="Arial"/>
              </a:rPr>
              <a:t>	</a:t>
            </a:r>
            <a:r>
              <a:rPr lang="it-IT" sz="2400" dirty="0" err="1" smtClean="0">
                <a:latin typeface="Arial"/>
                <a:cs typeface="Arial"/>
              </a:rPr>
              <a:t>construction</a:t>
            </a:r>
            <a:r>
              <a:rPr lang="it-IT" sz="2400" dirty="0">
                <a:latin typeface="Arial"/>
                <a:cs typeface="Arial"/>
              </a:rPr>
              <a:t>, </a:t>
            </a:r>
            <a:r>
              <a:rPr lang="it-IT" sz="2400" dirty="0" err="1">
                <a:latin typeface="Arial"/>
                <a:cs typeface="Arial"/>
              </a:rPr>
              <a:t>furniture</a:t>
            </a:r>
            <a:r>
              <a:rPr lang="it-IT" sz="2400" dirty="0">
                <a:latin typeface="Arial"/>
                <a:cs typeface="Arial"/>
              </a:rPr>
              <a:t> and </a:t>
            </a:r>
            <a:r>
              <a:rPr lang="it-IT" sz="2400" dirty="0" err="1">
                <a:latin typeface="Arial"/>
                <a:cs typeface="Arial"/>
              </a:rPr>
              <a:t>other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wood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products</a:t>
            </a:r>
            <a:r>
              <a:rPr lang="it-IT" sz="2400" dirty="0">
                <a:latin typeface="Arial"/>
                <a:cs typeface="Arial"/>
              </a:rPr>
              <a:t>, </a:t>
            </a:r>
            <a:r>
              <a:rPr lang="it-IT" sz="2400" dirty="0" smtClean="0">
                <a:latin typeface="Arial"/>
                <a:cs typeface="Arial"/>
              </a:rPr>
              <a:t>	</a:t>
            </a:r>
            <a:r>
              <a:rPr lang="it-IT" sz="2400" dirty="0" err="1" smtClean="0">
                <a:latin typeface="Arial"/>
                <a:cs typeface="Arial"/>
              </a:rPr>
              <a:t>pharmaceuticals</a:t>
            </a:r>
            <a:r>
              <a:rPr lang="it-IT" sz="2400" dirty="0">
                <a:latin typeface="Arial"/>
                <a:cs typeface="Arial"/>
              </a:rPr>
              <a:t>, </a:t>
            </a:r>
            <a:r>
              <a:rPr lang="it-IT" sz="2400" dirty="0" err="1">
                <a:latin typeface="Arial"/>
                <a:cs typeface="Arial"/>
              </a:rPr>
              <a:t>medical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equipment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7117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Unknown-5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76" r="8376"/>
          <a:stretch>
            <a:fillRect/>
          </a:stretch>
        </p:blipFill>
        <p:spPr>
          <a:xfrm>
            <a:off x="873945" y="1266959"/>
            <a:ext cx="7771887" cy="4274238"/>
          </a:xfrm>
        </p:spPr>
      </p:pic>
    </p:spTree>
    <p:extLst>
      <p:ext uri="{BB962C8B-B14F-4D97-AF65-F5344CB8AC3E}">
        <p14:creationId xmlns:p14="http://schemas.microsoft.com/office/powerpoint/2010/main" xmlns="" val="6353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Unknown-8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01" b="9201"/>
          <a:stretch>
            <a:fillRect/>
          </a:stretch>
        </p:blipFill>
        <p:spPr>
          <a:xfrm>
            <a:off x="1023488" y="1106019"/>
            <a:ext cx="7663311" cy="4214526"/>
          </a:xfrm>
        </p:spPr>
      </p:pic>
    </p:spTree>
    <p:extLst>
      <p:ext uri="{BB962C8B-B14F-4D97-AF65-F5344CB8AC3E}">
        <p14:creationId xmlns:p14="http://schemas.microsoft.com/office/powerpoint/2010/main" xmlns="" val="19061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10838"/>
            <a:ext cx="8229600" cy="4815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err="1">
                <a:latin typeface="Arial"/>
                <a:cs typeface="Arial"/>
              </a:rPr>
              <a:t>Denmark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is</a:t>
            </a:r>
            <a:r>
              <a:rPr lang="it-IT" sz="2400" dirty="0">
                <a:latin typeface="Arial"/>
                <a:cs typeface="Arial"/>
              </a:rPr>
              <a:t> a country set in </a:t>
            </a:r>
            <a:r>
              <a:rPr lang="it-IT" sz="2400" i="1" dirty="0">
                <a:latin typeface="Arial"/>
                <a:cs typeface="Arial"/>
              </a:rPr>
              <a:t>a </a:t>
            </a:r>
            <a:r>
              <a:rPr lang="it-IT" sz="2400" i="1" dirty="0" err="1">
                <a:latin typeface="Arial"/>
                <a:cs typeface="Arial"/>
              </a:rPr>
              <a:t>modern</a:t>
            </a:r>
            <a:r>
              <a:rPr lang="it-IT" sz="2400" i="1" dirty="0">
                <a:latin typeface="Arial"/>
                <a:cs typeface="Arial"/>
              </a:rPr>
              <a:t> market economy </a:t>
            </a:r>
            <a:r>
              <a:rPr lang="it-IT" sz="2400" dirty="0">
                <a:latin typeface="Arial"/>
                <a:cs typeface="Arial"/>
              </a:rPr>
              <a:t>, </a:t>
            </a:r>
            <a:r>
              <a:rPr lang="it-IT" sz="2400" dirty="0" err="1">
                <a:latin typeface="Arial"/>
                <a:cs typeface="Arial"/>
              </a:rPr>
              <a:t>aimed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at</a:t>
            </a:r>
            <a:r>
              <a:rPr lang="it-IT" sz="2400" dirty="0">
                <a:latin typeface="Arial"/>
                <a:cs typeface="Arial"/>
              </a:rPr>
              <a:t> the </a:t>
            </a:r>
            <a:r>
              <a:rPr lang="it-IT" sz="2400" dirty="0" err="1">
                <a:latin typeface="Arial"/>
                <a:cs typeface="Arial"/>
              </a:rPr>
              <a:t>development</a:t>
            </a:r>
            <a:r>
              <a:rPr lang="it-IT" sz="2400" dirty="0">
                <a:latin typeface="Arial"/>
                <a:cs typeface="Arial"/>
              </a:rPr>
              <a:t> of the service </a:t>
            </a:r>
            <a:r>
              <a:rPr lang="it-IT" sz="2400" dirty="0" err="1" smtClean="0">
                <a:latin typeface="Arial"/>
                <a:cs typeface="Arial"/>
              </a:rPr>
              <a:t>sector</a:t>
            </a:r>
            <a:r>
              <a:rPr lang="it-IT" sz="2400" dirty="0" smtClean="0">
                <a:latin typeface="Arial"/>
                <a:cs typeface="Arial"/>
              </a:rPr>
              <a:t>:</a:t>
            </a:r>
          </a:p>
          <a:p>
            <a:r>
              <a:rPr lang="it-IT" sz="2400" b="1" dirty="0" err="1">
                <a:latin typeface="Arial"/>
                <a:cs typeface="Arial"/>
              </a:rPr>
              <a:t>Exports</a:t>
            </a:r>
            <a:r>
              <a:rPr lang="it-IT" sz="2400" dirty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it-IT" sz="2400" dirty="0" smtClean="0">
                <a:latin typeface="Arial"/>
                <a:cs typeface="Arial"/>
              </a:rPr>
              <a:t>	The </a:t>
            </a:r>
            <a:r>
              <a:rPr lang="it-IT" sz="2400" dirty="0" err="1">
                <a:latin typeface="Arial"/>
                <a:cs typeface="Arial"/>
              </a:rPr>
              <a:t>main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exports</a:t>
            </a:r>
            <a:r>
              <a:rPr lang="it-IT" sz="2400" dirty="0">
                <a:latin typeface="Arial"/>
                <a:cs typeface="Arial"/>
              </a:rPr>
              <a:t> are </a:t>
            </a:r>
            <a:r>
              <a:rPr lang="it-IT" sz="2400" dirty="0" err="1">
                <a:latin typeface="Arial"/>
                <a:cs typeface="Arial"/>
              </a:rPr>
              <a:t>meat</a:t>
            </a:r>
            <a:r>
              <a:rPr lang="it-IT" sz="2400" dirty="0">
                <a:latin typeface="Arial"/>
                <a:cs typeface="Arial"/>
              </a:rPr>
              <a:t> and </a:t>
            </a:r>
            <a:r>
              <a:rPr lang="it-IT" sz="2400" dirty="0" err="1">
                <a:latin typeface="Arial"/>
                <a:cs typeface="Arial"/>
              </a:rPr>
              <a:t>dairy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products</a:t>
            </a:r>
            <a:r>
              <a:rPr lang="it-IT" sz="2400" dirty="0">
                <a:latin typeface="Arial"/>
                <a:cs typeface="Arial"/>
              </a:rPr>
              <a:t>.</a:t>
            </a:r>
          </a:p>
          <a:p>
            <a:r>
              <a:rPr lang="it-IT" sz="2400" b="1" dirty="0" err="1" smtClean="0">
                <a:latin typeface="Arial"/>
                <a:cs typeface="Arial"/>
              </a:rPr>
              <a:t>Transportation</a:t>
            </a:r>
            <a:endParaRPr lang="it-IT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400" dirty="0">
                <a:latin typeface="Arial"/>
                <a:cs typeface="Arial"/>
              </a:rPr>
              <a:t>	</a:t>
            </a:r>
            <a:r>
              <a:rPr lang="it-IT" sz="2400" dirty="0" smtClean="0">
                <a:latin typeface="Arial"/>
                <a:cs typeface="Arial"/>
              </a:rPr>
              <a:t>The </a:t>
            </a:r>
            <a:r>
              <a:rPr lang="it-IT" sz="2400" dirty="0" err="1">
                <a:latin typeface="Arial"/>
                <a:cs typeface="Arial"/>
              </a:rPr>
              <a:t>most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important</a:t>
            </a:r>
            <a:r>
              <a:rPr lang="it-IT" sz="2400" dirty="0">
                <a:latin typeface="Arial"/>
                <a:cs typeface="Arial"/>
              </a:rPr>
              <a:t> center in </a:t>
            </a:r>
            <a:r>
              <a:rPr lang="it-IT" sz="2400" dirty="0" err="1">
                <a:latin typeface="Arial"/>
                <a:cs typeface="Arial"/>
              </a:rPr>
              <a:t>this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field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is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Copenhagen</a:t>
            </a:r>
            <a:r>
              <a:rPr lang="it-IT" sz="2400" dirty="0" smtClean="0">
                <a:latin typeface="Arial"/>
                <a:cs typeface="Arial"/>
              </a:rPr>
              <a:t>, 	the </a:t>
            </a:r>
            <a:r>
              <a:rPr lang="it-IT" sz="2400" dirty="0">
                <a:latin typeface="Arial"/>
                <a:cs typeface="Arial"/>
              </a:rPr>
              <a:t>capital. The </a:t>
            </a:r>
            <a:r>
              <a:rPr lang="it-IT" sz="2400" dirty="0" smtClean="0">
                <a:latin typeface="Arial"/>
                <a:cs typeface="Arial"/>
              </a:rPr>
              <a:t> 	city </a:t>
            </a:r>
            <a:r>
              <a:rPr lang="it-IT" sz="2400" dirty="0" err="1">
                <a:latin typeface="Arial"/>
                <a:cs typeface="Arial"/>
              </a:rPr>
              <a:t>is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well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connected</a:t>
            </a:r>
            <a:r>
              <a:rPr lang="it-IT" sz="2400" dirty="0">
                <a:latin typeface="Arial"/>
                <a:cs typeface="Arial"/>
              </a:rPr>
              <a:t> with the </a:t>
            </a:r>
            <a:r>
              <a:rPr lang="it-IT" sz="2400" dirty="0" err="1">
                <a:latin typeface="Arial"/>
                <a:cs typeface="Arial"/>
              </a:rPr>
              <a:t>rest</a:t>
            </a:r>
            <a:r>
              <a:rPr lang="it-IT" sz="2400" dirty="0">
                <a:latin typeface="Arial"/>
                <a:cs typeface="Arial"/>
              </a:rPr>
              <a:t> of </a:t>
            </a:r>
            <a:r>
              <a:rPr lang="it-IT" sz="2400" dirty="0" smtClean="0">
                <a:latin typeface="Arial"/>
                <a:cs typeface="Arial"/>
              </a:rPr>
              <a:t>	the </a:t>
            </a:r>
            <a:r>
              <a:rPr lang="it-IT" sz="2400" dirty="0" err="1">
                <a:latin typeface="Arial"/>
                <a:cs typeface="Arial"/>
              </a:rPr>
              <a:t>continent</a:t>
            </a:r>
            <a:r>
              <a:rPr lang="it-IT" sz="2400" dirty="0">
                <a:latin typeface="Arial"/>
                <a:cs typeface="Arial"/>
              </a:rPr>
              <a:t> and with </a:t>
            </a:r>
            <a:r>
              <a:rPr lang="it-IT" sz="2400" dirty="0" err="1" smtClean="0">
                <a:latin typeface="Arial"/>
                <a:cs typeface="Arial"/>
              </a:rPr>
              <a:t>Sweden</a:t>
            </a:r>
            <a:endParaRPr lang="it-IT" sz="2400" dirty="0" smtClean="0">
              <a:latin typeface="Arial"/>
              <a:cs typeface="Arial"/>
            </a:endParaRPr>
          </a:p>
          <a:p>
            <a:r>
              <a:rPr lang="it-IT" sz="2400" b="1" dirty="0" err="1" smtClean="0">
                <a:latin typeface="Arial"/>
                <a:cs typeface="Arial"/>
              </a:rPr>
              <a:t>Tourism</a:t>
            </a:r>
            <a:endParaRPr lang="it-IT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400" dirty="0" smtClean="0">
                <a:latin typeface="Arial"/>
                <a:cs typeface="Arial"/>
              </a:rPr>
              <a:t>	The </a:t>
            </a:r>
            <a:r>
              <a:rPr lang="it-IT" sz="2400" dirty="0" smtClean="0">
                <a:latin typeface="Arial"/>
                <a:cs typeface="Arial"/>
              </a:rPr>
              <a:t>capital, Copenhagen,  </a:t>
            </a:r>
            <a:r>
              <a:rPr lang="it-IT" sz="2400" dirty="0" err="1">
                <a:latin typeface="Arial"/>
                <a:cs typeface="Arial"/>
              </a:rPr>
              <a:t>is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often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described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as</a:t>
            </a:r>
            <a:r>
              <a:rPr lang="it-IT" sz="2400" dirty="0">
                <a:latin typeface="Arial"/>
                <a:cs typeface="Arial"/>
              </a:rPr>
              <a:t> a </a:t>
            </a:r>
            <a:r>
              <a:rPr lang="it-IT" sz="2400" dirty="0" err="1" smtClean="0">
                <a:latin typeface="Arial"/>
                <a:cs typeface="Arial"/>
              </a:rPr>
              <a:t>fairy-</a:t>
            </a:r>
            <a:r>
              <a:rPr lang="it-IT" sz="2400" dirty="0" smtClean="0">
                <a:latin typeface="Arial"/>
                <a:cs typeface="Arial"/>
              </a:rPr>
              <a:t>  tale 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town</a:t>
            </a:r>
            <a:r>
              <a:rPr lang="it-IT" sz="2400" dirty="0" smtClean="0">
                <a:latin typeface="Arial"/>
                <a:cs typeface="Arial"/>
              </a:rPr>
              <a:t> and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metioned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for </a:t>
            </a:r>
            <a:r>
              <a:rPr lang="it-IT" sz="2400" dirty="0" err="1">
                <a:latin typeface="Arial"/>
                <a:cs typeface="Arial"/>
              </a:rPr>
              <a:t>its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clean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streets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endParaRPr lang="it-IT" sz="2400" dirty="0"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7200" y="703689"/>
            <a:ext cx="3532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TERTIARY </a:t>
            </a:r>
            <a:r>
              <a:rPr lang="it-IT" sz="2400" b="1" dirty="0" smtClean="0">
                <a:solidFill>
                  <a:prstClr val="black"/>
                </a:solidFill>
                <a:latin typeface="Arial"/>
                <a:ea typeface="+mj-ea"/>
                <a:cs typeface="Arial"/>
              </a:rPr>
              <a:t>SECTOR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667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Traditional food</a:t>
            </a:r>
            <a:endParaRPr lang="en-US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800" b="1" dirty="0" err="1">
                <a:latin typeface="Arial"/>
                <a:cs typeface="Arial"/>
              </a:rPr>
              <a:t>F</a:t>
            </a:r>
            <a:r>
              <a:rPr lang="it-IT" sz="2800" b="1" dirty="0" err="1" smtClean="0">
                <a:latin typeface="Arial"/>
                <a:cs typeface="Arial"/>
              </a:rPr>
              <a:t>rikadeller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(</a:t>
            </a:r>
            <a:r>
              <a:rPr lang="it-IT" sz="2400" dirty="0" err="1" smtClean="0">
                <a:latin typeface="Arial"/>
                <a:cs typeface="Arial"/>
              </a:rPr>
              <a:t>fried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meatballs</a:t>
            </a:r>
            <a:r>
              <a:rPr lang="it-IT" sz="2400" dirty="0">
                <a:latin typeface="Arial"/>
                <a:cs typeface="Arial"/>
              </a:rPr>
              <a:t> , </a:t>
            </a:r>
            <a:r>
              <a:rPr lang="it-IT" sz="2400" dirty="0" err="1">
                <a:latin typeface="Arial"/>
                <a:cs typeface="Arial"/>
              </a:rPr>
              <a:t>often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accompanied</a:t>
            </a:r>
            <a:r>
              <a:rPr lang="it-IT" sz="2400" dirty="0">
                <a:latin typeface="Arial"/>
                <a:cs typeface="Arial"/>
              </a:rPr>
              <a:t> by </a:t>
            </a:r>
            <a:r>
              <a:rPr lang="it-IT" sz="2400" dirty="0" err="1">
                <a:latin typeface="Arial"/>
                <a:cs typeface="Arial"/>
              </a:rPr>
              <a:t>potatoes</a:t>
            </a:r>
            <a:r>
              <a:rPr lang="it-IT" sz="2400" dirty="0">
                <a:latin typeface="Arial"/>
                <a:cs typeface="Arial"/>
              </a:rPr>
              <a:t> and </a:t>
            </a:r>
            <a:r>
              <a:rPr lang="it-IT" sz="2400" dirty="0" err="1">
                <a:latin typeface="Arial"/>
                <a:cs typeface="Arial"/>
              </a:rPr>
              <a:t>various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kinds</a:t>
            </a:r>
            <a:r>
              <a:rPr lang="it-IT" sz="2400" dirty="0" smtClean="0">
                <a:latin typeface="Arial"/>
                <a:cs typeface="Arial"/>
              </a:rPr>
              <a:t> of </a:t>
            </a:r>
            <a:r>
              <a:rPr lang="it-IT" sz="2400" dirty="0" err="1" smtClean="0">
                <a:latin typeface="Arial"/>
                <a:cs typeface="Arial"/>
              </a:rPr>
              <a:t>sauces</a:t>
            </a:r>
            <a:r>
              <a:rPr lang="it-IT" sz="2400" dirty="0" smtClean="0">
                <a:latin typeface="Arial"/>
                <a:cs typeface="Arial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it-IT" sz="2800" b="1" dirty="0" err="1">
                <a:latin typeface="Arial"/>
                <a:cs typeface="Arial"/>
              </a:rPr>
              <a:t>R</a:t>
            </a:r>
            <a:r>
              <a:rPr lang="it-IT" sz="2800" b="1" dirty="0" err="1" smtClean="0">
                <a:latin typeface="Arial"/>
                <a:cs typeface="Arial"/>
              </a:rPr>
              <a:t>oast</a:t>
            </a:r>
            <a:r>
              <a:rPr lang="it-IT" sz="2800" b="1" dirty="0" smtClean="0">
                <a:latin typeface="Arial"/>
                <a:cs typeface="Arial"/>
              </a:rPr>
              <a:t> </a:t>
            </a:r>
            <a:r>
              <a:rPr lang="it-IT" sz="2800" b="1" dirty="0" err="1">
                <a:latin typeface="Arial"/>
                <a:cs typeface="Arial"/>
              </a:rPr>
              <a:t>pork</a:t>
            </a:r>
            <a:r>
              <a:rPr lang="it-IT" sz="2800" b="1" dirty="0">
                <a:latin typeface="Arial"/>
                <a:cs typeface="Arial"/>
              </a:rPr>
              <a:t> </a:t>
            </a:r>
            <a:r>
              <a:rPr lang="it-IT" sz="2800" dirty="0">
                <a:latin typeface="Arial"/>
                <a:cs typeface="Arial"/>
              </a:rPr>
              <a:t>with </a:t>
            </a:r>
            <a:r>
              <a:rPr lang="it-IT" sz="2800" b="1" dirty="0" err="1">
                <a:latin typeface="Arial"/>
                <a:cs typeface="Arial"/>
              </a:rPr>
              <a:t>pork</a:t>
            </a:r>
            <a:r>
              <a:rPr lang="it-IT" sz="2800" b="1" dirty="0">
                <a:latin typeface="Arial"/>
                <a:cs typeface="Arial"/>
              </a:rPr>
              <a:t> </a:t>
            </a:r>
            <a:r>
              <a:rPr lang="it-IT" sz="2800" b="1" dirty="0" err="1">
                <a:latin typeface="Arial"/>
                <a:cs typeface="Arial"/>
              </a:rPr>
              <a:t>rind</a:t>
            </a:r>
            <a:r>
              <a:rPr lang="it-IT" sz="2800" b="1" dirty="0">
                <a:latin typeface="Arial"/>
                <a:cs typeface="Arial"/>
              </a:rPr>
              <a:t> </a:t>
            </a:r>
            <a:r>
              <a:rPr lang="it-IT" sz="2400" dirty="0">
                <a:latin typeface="Arial"/>
                <a:cs typeface="Arial"/>
              </a:rPr>
              <a:t>( </a:t>
            </a:r>
            <a:r>
              <a:rPr lang="it-IT" sz="2400" dirty="0" err="1">
                <a:latin typeface="Arial"/>
                <a:cs typeface="Arial"/>
              </a:rPr>
              <a:t>accompanied</a:t>
            </a:r>
            <a:r>
              <a:rPr lang="it-IT" sz="2400" dirty="0">
                <a:latin typeface="Arial"/>
                <a:cs typeface="Arial"/>
              </a:rPr>
              <a:t> by </a:t>
            </a:r>
            <a:r>
              <a:rPr lang="it-IT" sz="2400" dirty="0" err="1">
                <a:latin typeface="Arial"/>
                <a:cs typeface="Arial"/>
              </a:rPr>
              <a:t>red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cabbage</a:t>
            </a:r>
            <a:r>
              <a:rPr lang="it-IT" sz="2400" dirty="0">
                <a:latin typeface="Arial"/>
                <a:cs typeface="Arial"/>
              </a:rPr>
              <a:t> and </a:t>
            </a:r>
            <a:r>
              <a:rPr lang="it-IT" sz="2400" dirty="0" err="1">
                <a:latin typeface="Arial"/>
                <a:cs typeface="Arial"/>
              </a:rPr>
              <a:t>boiled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potatoes</a:t>
            </a:r>
            <a:r>
              <a:rPr lang="it-IT" sz="2400" dirty="0">
                <a:latin typeface="Arial"/>
                <a:cs typeface="Arial"/>
              </a:rPr>
              <a:t> with </a:t>
            </a:r>
            <a:r>
              <a:rPr lang="it-IT" sz="2400" dirty="0" err="1" smtClean="0">
                <a:latin typeface="Arial"/>
                <a:cs typeface="Arial"/>
              </a:rPr>
              <a:t>sauce</a:t>
            </a:r>
            <a:r>
              <a:rPr lang="it-IT" sz="2400" dirty="0" smtClean="0">
                <a:latin typeface="Arial"/>
                <a:cs typeface="Arial"/>
              </a:rPr>
              <a:t>) </a:t>
            </a:r>
            <a:r>
              <a:rPr lang="it-IT" sz="2800" dirty="0" err="1">
                <a:latin typeface="Arial"/>
                <a:cs typeface="Arial"/>
              </a:rPr>
              <a:t>is</a:t>
            </a:r>
            <a:r>
              <a:rPr lang="it-IT" sz="2800" dirty="0">
                <a:latin typeface="Arial"/>
                <a:cs typeface="Arial"/>
              </a:rPr>
              <a:t> </a:t>
            </a:r>
            <a:r>
              <a:rPr lang="it-IT" sz="2800" dirty="0" err="1">
                <a:latin typeface="Arial"/>
                <a:cs typeface="Arial"/>
              </a:rPr>
              <a:t>one</a:t>
            </a:r>
            <a:r>
              <a:rPr lang="it-IT" sz="2800" dirty="0">
                <a:latin typeface="Arial"/>
                <a:cs typeface="Arial"/>
              </a:rPr>
              <a:t> of the </a:t>
            </a:r>
            <a:r>
              <a:rPr lang="it-IT" sz="2800" dirty="0" err="1">
                <a:latin typeface="Arial"/>
                <a:cs typeface="Arial"/>
              </a:rPr>
              <a:t>traditional</a:t>
            </a:r>
            <a:r>
              <a:rPr lang="it-IT" sz="2800" dirty="0">
                <a:latin typeface="Arial"/>
                <a:cs typeface="Arial"/>
              </a:rPr>
              <a:t> </a:t>
            </a:r>
            <a:r>
              <a:rPr lang="it-IT" sz="2800" dirty="0" err="1">
                <a:latin typeface="Arial"/>
                <a:cs typeface="Arial"/>
              </a:rPr>
              <a:t>Danish</a:t>
            </a:r>
            <a:r>
              <a:rPr lang="it-IT" sz="2800" dirty="0">
                <a:latin typeface="Arial"/>
                <a:cs typeface="Arial"/>
              </a:rPr>
              <a:t> </a:t>
            </a:r>
            <a:r>
              <a:rPr lang="it-IT" sz="2800" dirty="0" err="1" smtClean="0">
                <a:latin typeface="Arial"/>
                <a:cs typeface="Arial"/>
              </a:rPr>
              <a:t>dishes</a:t>
            </a:r>
            <a:endParaRPr lang="it-IT" sz="28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it-IT" sz="2800" b="1" dirty="0" err="1" smtClean="0">
                <a:latin typeface="Arial"/>
                <a:cs typeface="Arial"/>
              </a:rPr>
              <a:t>Fish</a:t>
            </a:r>
            <a:r>
              <a:rPr lang="it-IT" sz="2800" dirty="0" smtClean="0">
                <a:latin typeface="Arial"/>
                <a:cs typeface="Arial"/>
              </a:rPr>
              <a:t>: </a:t>
            </a:r>
            <a:r>
              <a:rPr lang="it-IT" sz="2800" dirty="0" err="1" smtClean="0">
                <a:latin typeface="Arial"/>
                <a:cs typeface="Arial"/>
              </a:rPr>
              <a:t>herring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dirty="0">
                <a:latin typeface="Arial"/>
                <a:cs typeface="Arial"/>
              </a:rPr>
              <a:t>( </a:t>
            </a:r>
            <a:r>
              <a:rPr lang="it-IT" sz="2800" dirty="0" err="1">
                <a:latin typeface="Arial"/>
                <a:cs typeface="Arial"/>
              </a:rPr>
              <a:t>sild</a:t>
            </a:r>
            <a:r>
              <a:rPr lang="it-IT" sz="2800" dirty="0">
                <a:latin typeface="Arial"/>
                <a:cs typeface="Arial"/>
              </a:rPr>
              <a:t> ) and </a:t>
            </a:r>
            <a:r>
              <a:rPr lang="it-IT" sz="2800" dirty="0" err="1">
                <a:latin typeface="Arial"/>
                <a:cs typeface="Arial"/>
              </a:rPr>
              <a:t>cod</a:t>
            </a:r>
            <a:r>
              <a:rPr lang="it-IT" sz="2800" dirty="0">
                <a:latin typeface="Arial"/>
                <a:cs typeface="Arial"/>
              </a:rPr>
              <a:t> ( </a:t>
            </a:r>
            <a:r>
              <a:rPr lang="it-IT" sz="2800" dirty="0" err="1">
                <a:latin typeface="Arial"/>
                <a:cs typeface="Arial"/>
              </a:rPr>
              <a:t>torsk</a:t>
            </a:r>
            <a:r>
              <a:rPr lang="it-IT" sz="2800" dirty="0">
                <a:latin typeface="Arial"/>
                <a:cs typeface="Arial"/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xmlns="" val="20751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Unknown-10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65" b="7765"/>
          <a:stretch>
            <a:fillRect/>
          </a:stretch>
        </p:blipFill>
        <p:spPr>
          <a:xfrm>
            <a:off x="651068" y="942165"/>
            <a:ext cx="8035732" cy="4419343"/>
          </a:xfrm>
        </p:spPr>
      </p:pic>
    </p:spTree>
    <p:extLst>
      <p:ext uri="{BB962C8B-B14F-4D97-AF65-F5344CB8AC3E}">
        <p14:creationId xmlns:p14="http://schemas.microsoft.com/office/powerpoint/2010/main" xmlns="" val="42045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6565"/>
            <a:ext cx="8229600" cy="831381"/>
          </a:xfrm>
        </p:spPr>
        <p:txBody>
          <a:bodyPr>
            <a:normAutofit/>
          </a:bodyPr>
          <a:lstStyle/>
          <a:p>
            <a:r>
              <a:rPr lang="it-IT" b="1" i="1" dirty="0" err="1" smtClean="0">
                <a:solidFill>
                  <a:srgbClr val="000090"/>
                </a:solidFill>
                <a:latin typeface="Arial"/>
                <a:cs typeface="Arial"/>
              </a:rPr>
              <a:t>Curiosity</a:t>
            </a:r>
            <a:r>
              <a:rPr lang="it-IT" b="1" i="1" dirty="0" smtClean="0">
                <a:solidFill>
                  <a:srgbClr val="000090"/>
                </a:solidFill>
                <a:latin typeface="Arial"/>
                <a:cs typeface="Arial"/>
              </a:rPr>
              <a:t> (1)</a:t>
            </a:r>
            <a:endParaRPr lang="it-IT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2142" y="1324493"/>
            <a:ext cx="8454658" cy="48042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400" dirty="0" smtClean="0">
                <a:latin typeface="Arial"/>
                <a:cs typeface="Arial"/>
              </a:rPr>
              <a:t>The </a:t>
            </a:r>
            <a:r>
              <a:rPr lang="it-IT" sz="2400" dirty="0" err="1" smtClean="0">
                <a:latin typeface="Arial"/>
                <a:cs typeface="Arial"/>
              </a:rPr>
              <a:t>well-known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children’s</a:t>
            </a:r>
            <a:r>
              <a:rPr lang="it-IT" sz="2400" dirty="0" smtClean="0">
                <a:latin typeface="Arial"/>
                <a:cs typeface="Arial"/>
              </a:rPr>
              <a:t> game in </a:t>
            </a:r>
            <a:r>
              <a:rPr lang="it-IT" sz="2400" dirty="0" err="1" smtClean="0">
                <a:latin typeface="Arial"/>
                <a:cs typeface="Arial"/>
              </a:rPr>
              <a:t>bricks</a:t>
            </a:r>
            <a:r>
              <a:rPr lang="it-IT" sz="2400" dirty="0" smtClean="0">
                <a:latin typeface="Arial"/>
                <a:cs typeface="Arial"/>
              </a:rPr>
              <a:t>, </a:t>
            </a:r>
            <a:r>
              <a:rPr lang="it-IT" sz="2400" dirty="0" err="1" smtClean="0">
                <a:latin typeface="Arial"/>
                <a:cs typeface="Arial"/>
              </a:rPr>
              <a:t>called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b="1" dirty="0" smtClean="0">
                <a:latin typeface="Arial"/>
                <a:cs typeface="Arial"/>
              </a:rPr>
              <a:t>Lego</a:t>
            </a:r>
            <a:r>
              <a:rPr lang="it-IT" sz="2400" dirty="0" smtClean="0">
                <a:latin typeface="Arial"/>
                <a:cs typeface="Arial"/>
              </a:rPr>
              <a:t>, </a:t>
            </a:r>
            <a:r>
              <a:rPr lang="it-IT" sz="2400" dirty="0" err="1" smtClean="0">
                <a:latin typeface="Arial"/>
                <a:cs typeface="Arial"/>
              </a:rPr>
              <a:t>is</a:t>
            </a:r>
            <a:r>
              <a:rPr lang="it-IT" sz="2400" dirty="0" smtClean="0">
                <a:latin typeface="Arial"/>
                <a:cs typeface="Arial"/>
              </a:rPr>
              <a:t> a </a:t>
            </a:r>
            <a:r>
              <a:rPr lang="it-IT" sz="2400" dirty="0" err="1" smtClean="0">
                <a:latin typeface="Arial"/>
                <a:cs typeface="Arial"/>
              </a:rPr>
              <a:t>danish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invention</a:t>
            </a:r>
            <a:r>
              <a:rPr lang="it-IT" sz="2400" dirty="0" smtClean="0">
                <a:latin typeface="Arial"/>
                <a:cs typeface="Arial"/>
              </a:rPr>
              <a:t>. The idea of the </a:t>
            </a:r>
            <a:r>
              <a:rPr lang="it-IT" sz="2400" dirty="0" err="1" smtClean="0">
                <a:latin typeface="Arial"/>
                <a:cs typeface="Arial"/>
              </a:rPr>
              <a:t>name</a:t>
            </a:r>
            <a:r>
              <a:rPr lang="it-IT" sz="2400" dirty="0" smtClean="0">
                <a:latin typeface="Arial"/>
                <a:cs typeface="Arial"/>
              </a:rPr>
              <a:t> “Lego” </a:t>
            </a:r>
            <a:r>
              <a:rPr lang="it-IT" sz="2400" dirty="0" err="1" smtClean="0">
                <a:latin typeface="Arial"/>
                <a:cs typeface="Arial"/>
              </a:rPr>
              <a:t>comes</a:t>
            </a:r>
            <a:r>
              <a:rPr lang="it-IT" sz="2400" dirty="0" smtClean="0">
                <a:latin typeface="Arial"/>
                <a:cs typeface="Arial"/>
              </a:rPr>
              <a:t> from </a:t>
            </a:r>
            <a:r>
              <a:rPr lang="it-IT" sz="2400" dirty="0" err="1" smtClean="0">
                <a:latin typeface="Arial"/>
                <a:cs typeface="Arial"/>
              </a:rPr>
              <a:t>two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danish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words</a:t>
            </a:r>
            <a:r>
              <a:rPr lang="it-IT" sz="2400" dirty="0" smtClean="0">
                <a:latin typeface="Arial"/>
                <a:cs typeface="Arial"/>
              </a:rPr>
              <a:t> “</a:t>
            </a:r>
            <a:r>
              <a:rPr lang="it-IT" sz="2400" i="1" dirty="0" err="1" smtClean="0">
                <a:latin typeface="Arial"/>
                <a:cs typeface="Arial"/>
              </a:rPr>
              <a:t>Lege</a:t>
            </a:r>
            <a:r>
              <a:rPr lang="it-IT" sz="2400" dirty="0" smtClean="0">
                <a:latin typeface="Arial"/>
                <a:cs typeface="Arial"/>
              </a:rPr>
              <a:t>” and “</a:t>
            </a:r>
            <a:r>
              <a:rPr lang="it-IT" sz="2400" i="1" dirty="0" err="1" smtClean="0">
                <a:latin typeface="Arial"/>
                <a:cs typeface="Arial"/>
              </a:rPr>
              <a:t>Godt</a:t>
            </a:r>
            <a:r>
              <a:rPr lang="it-IT" sz="2400" dirty="0" smtClean="0">
                <a:latin typeface="Arial"/>
                <a:cs typeface="Arial"/>
              </a:rPr>
              <a:t>” (giocare bene)</a:t>
            </a:r>
          </a:p>
          <a:p>
            <a:endParaRPr lang="it-IT" sz="2400" dirty="0">
              <a:latin typeface="Arial"/>
              <a:cs typeface="Arial"/>
            </a:endParaRPr>
          </a:p>
          <a:p>
            <a:endParaRPr lang="it-IT" sz="2400" dirty="0" smtClean="0">
              <a:latin typeface="Arial"/>
              <a:cs typeface="Arial"/>
            </a:endParaRPr>
          </a:p>
          <a:p>
            <a:endParaRPr lang="it-IT" sz="2400" dirty="0">
              <a:latin typeface="Arial"/>
              <a:cs typeface="Arial"/>
            </a:endParaRPr>
          </a:p>
          <a:p>
            <a:endParaRPr lang="it-IT" sz="2400" dirty="0" smtClean="0">
              <a:latin typeface="Arial"/>
              <a:cs typeface="Arial"/>
            </a:endParaRPr>
          </a:p>
          <a:p>
            <a:endParaRPr lang="it-IT" sz="2400" dirty="0">
              <a:latin typeface="Arial"/>
              <a:cs typeface="Arial"/>
            </a:endParaRPr>
          </a:p>
          <a:p>
            <a:endParaRPr lang="it-IT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4" name="Immagine 3" descr="lego-bri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046" y="3373884"/>
            <a:ext cx="3509439" cy="23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85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i="1" dirty="0">
                <a:solidFill>
                  <a:srgbClr val="FF0000"/>
                </a:solidFill>
                <a:latin typeface="Arial"/>
                <a:cs typeface="Arial"/>
              </a:rPr>
              <a:t> DENMARK </a:t>
            </a:r>
            <a:endParaRPr lang="it-IT" dirty="0"/>
          </a:p>
        </p:txBody>
      </p:sp>
      <p:pic>
        <p:nvPicPr>
          <p:cNvPr id="4" name="Segnaposto contenuto 3" descr="Danimarca+7504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36" b="11136"/>
          <a:stretch>
            <a:fillRect/>
          </a:stretch>
        </p:blipFill>
        <p:spPr>
          <a:xfrm>
            <a:off x="284617" y="1600200"/>
            <a:ext cx="8229600" cy="4525963"/>
          </a:xfrm>
        </p:spPr>
      </p:pic>
      <p:pic>
        <p:nvPicPr>
          <p:cNvPr id="5" name="Immagine 4" descr="Denmark_flag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631" y="243347"/>
            <a:ext cx="1822883" cy="1174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nello 6"/>
          <p:cNvSpPr/>
          <p:nvPr/>
        </p:nvSpPr>
        <p:spPr>
          <a:xfrm rot="1196096">
            <a:off x="2997678" y="1982913"/>
            <a:ext cx="900587" cy="2612047"/>
          </a:xfrm>
          <a:prstGeom prst="donut">
            <a:avLst>
              <a:gd name="adj" fmla="val 0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Anello 7"/>
          <p:cNvSpPr/>
          <p:nvPr/>
        </p:nvSpPr>
        <p:spPr>
          <a:xfrm rot="1196096">
            <a:off x="3979803" y="4077478"/>
            <a:ext cx="900587" cy="1399904"/>
          </a:xfrm>
          <a:prstGeom prst="donut">
            <a:avLst>
              <a:gd name="adj" fmla="val 0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Anello 8"/>
          <p:cNvSpPr/>
          <p:nvPr/>
        </p:nvSpPr>
        <p:spPr>
          <a:xfrm rot="1196096">
            <a:off x="5047299" y="3447208"/>
            <a:ext cx="900587" cy="1587390"/>
          </a:xfrm>
          <a:prstGeom prst="donut">
            <a:avLst>
              <a:gd name="adj" fmla="val 0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giù 9"/>
          <p:cNvSpPr/>
          <p:nvPr/>
        </p:nvSpPr>
        <p:spPr>
          <a:xfrm>
            <a:off x="1602476" y="2061837"/>
            <a:ext cx="242316" cy="53252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giù 10"/>
          <p:cNvSpPr/>
          <p:nvPr/>
        </p:nvSpPr>
        <p:spPr>
          <a:xfrm>
            <a:off x="5220280" y="1641376"/>
            <a:ext cx="245351" cy="42046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nello 11"/>
          <p:cNvSpPr/>
          <p:nvPr/>
        </p:nvSpPr>
        <p:spPr>
          <a:xfrm rot="1196096">
            <a:off x="3469535" y="2834025"/>
            <a:ext cx="394465" cy="721841"/>
          </a:xfrm>
          <a:prstGeom prst="donut">
            <a:avLst>
              <a:gd name="adj" fmla="val 2605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5884272" y="4096367"/>
            <a:ext cx="1078776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721893" y="3866440"/>
            <a:ext cx="734575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ccia giù 19"/>
          <p:cNvSpPr/>
          <p:nvPr/>
        </p:nvSpPr>
        <p:spPr>
          <a:xfrm>
            <a:off x="3112945" y="5497645"/>
            <a:ext cx="245351" cy="42046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438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8890"/>
          </a:xfrm>
        </p:spPr>
        <p:txBody>
          <a:bodyPr/>
          <a:lstStyle/>
          <a:p>
            <a:r>
              <a:rPr lang="it-IT" b="1" i="1" dirty="0" err="1">
                <a:solidFill>
                  <a:srgbClr val="000090"/>
                </a:solidFill>
                <a:latin typeface="Arial"/>
                <a:cs typeface="Arial"/>
              </a:rPr>
              <a:t>Curiosity</a:t>
            </a:r>
            <a:r>
              <a:rPr lang="it-IT" b="1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b="1" i="1" dirty="0" smtClean="0">
                <a:solidFill>
                  <a:srgbClr val="000090"/>
                </a:solidFill>
                <a:latin typeface="Arial"/>
                <a:cs typeface="Arial"/>
              </a:rPr>
              <a:t>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0085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t-IT" sz="2400" dirty="0" smtClean="0">
                <a:latin typeface="Arial"/>
                <a:cs typeface="Arial"/>
              </a:rPr>
              <a:t>In </a:t>
            </a:r>
            <a:r>
              <a:rPr lang="it-IT" sz="2400" dirty="0" err="1" smtClean="0">
                <a:latin typeface="Arial"/>
                <a:cs typeface="Arial"/>
              </a:rPr>
              <a:t>Denmark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there</a:t>
            </a:r>
            <a:r>
              <a:rPr lang="it-IT" sz="2400" dirty="0" smtClean="0">
                <a:latin typeface="Arial"/>
                <a:cs typeface="Arial"/>
              </a:rPr>
              <a:t> are special </a:t>
            </a:r>
            <a:r>
              <a:rPr lang="it-IT" sz="2400" dirty="0" err="1" smtClean="0">
                <a:latin typeface="Arial"/>
                <a:cs typeface="Arial"/>
              </a:rPr>
              <a:t>routes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named</a:t>
            </a:r>
            <a:r>
              <a:rPr lang="it-IT" sz="2400" dirty="0" smtClean="0">
                <a:latin typeface="Arial"/>
                <a:cs typeface="Arial"/>
              </a:rPr>
              <a:t> “Daisy”. </a:t>
            </a:r>
            <a:r>
              <a:rPr lang="it-IT" sz="2400" dirty="0" err="1" smtClean="0">
                <a:latin typeface="Arial"/>
                <a:cs typeface="Arial"/>
              </a:rPr>
              <a:t>They</a:t>
            </a:r>
            <a:r>
              <a:rPr lang="it-IT" sz="2400" dirty="0" smtClean="0">
                <a:latin typeface="Arial"/>
                <a:cs typeface="Arial"/>
              </a:rPr>
              <a:t> are in </a:t>
            </a:r>
            <a:r>
              <a:rPr lang="it-IT" sz="2400" dirty="0" err="1">
                <a:latin typeface="Arial"/>
                <a:cs typeface="Arial"/>
              </a:rPr>
              <a:t>all</a:t>
            </a:r>
            <a:r>
              <a:rPr lang="it-IT" sz="2400" dirty="0">
                <a:latin typeface="Arial"/>
                <a:cs typeface="Arial"/>
              </a:rPr>
              <a:t> 14,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there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are </a:t>
            </a:r>
            <a:r>
              <a:rPr lang="it-IT" sz="2400" dirty="0" err="1">
                <a:latin typeface="Arial"/>
                <a:cs typeface="Arial"/>
              </a:rPr>
              <a:t>panels</a:t>
            </a:r>
            <a:r>
              <a:rPr lang="it-IT" sz="2400" dirty="0">
                <a:latin typeface="Arial"/>
                <a:cs typeface="Arial"/>
              </a:rPr>
              <a:t> road with a </a:t>
            </a:r>
            <a:r>
              <a:rPr lang="it-IT" sz="2400" dirty="0" err="1">
                <a:latin typeface="Arial"/>
                <a:cs typeface="Arial"/>
              </a:rPr>
              <a:t>white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daisy</a:t>
            </a:r>
            <a:r>
              <a:rPr lang="it-IT" sz="2400" dirty="0" smtClean="0">
                <a:latin typeface="Arial"/>
                <a:cs typeface="Arial"/>
              </a:rPr>
              <a:t>. </a:t>
            </a:r>
            <a:r>
              <a:rPr lang="it-IT" sz="2400" dirty="0" err="1" smtClean="0">
                <a:latin typeface="Arial"/>
                <a:cs typeface="Arial"/>
              </a:rPr>
              <a:t>These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paths</a:t>
            </a:r>
            <a:r>
              <a:rPr lang="it-IT" sz="2400" dirty="0" smtClean="0">
                <a:latin typeface="Arial"/>
                <a:cs typeface="Arial"/>
              </a:rPr>
              <a:t> are </a:t>
            </a:r>
            <a:r>
              <a:rPr lang="it-IT" sz="2400" dirty="0" err="1" smtClean="0">
                <a:latin typeface="Arial"/>
                <a:cs typeface="Arial"/>
              </a:rPr>
              <a:t>about</a:t>
            </a:r>
            <a:r>
              <a:rPr lang="it-IT" sz="2400" dirty="0" smtClean="0">
                <a:latin typeface="Arial"/>
                <a:cs typeface="Arial"/>
              </a:rPr>
              <a:t> 3500 km of </a:t>
            </a:r>
            <a:r>
              <a:rPr lang="it-IT" sz="2400" dirty="0" err="1" smtClean="0">
                <a:latin typeface="Arial"/>
                <a:cs typeface="Arial"/>
              </a:rPr>
              <a:t>narrow</a:t>
            </a:r>
            <a:r>
              <a:rPr lang="it-IT" sz="2400" dirty="0" smtClean="0">
                <a:latin typeface="Arial"/>
                <a:cs typeface="Arial"/>
              </a:rPr>
              <a:t>, </a:t>
            </a:r>
            <a:r>
              <a:rPr lang="it-IT" sz="2400" dirty="0" err="1" smtClean="0">
                <a:latin typeface="Arial"/>
                <a:cs typeface="Arial"/>
              </a:rPr>
              <a:t>winding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streets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that</a:t>
            </a:r>
            <a:r>
              <a:rPr lang="it-IT" sz="2400" dirty="0" smtClean="0">
                <a:latin typeface="Arial"/>
                <a:cs typeface="Arial"/>
              </a:rPr>
              <a:t> pass </a:t>
            </a:r>
            <a:r>
              <a:rPr lang="it-IT" sz="2400" dirty="0" err="1" smtClean="0">
                <a:latin typeface="Arial"/>
                <a:cs typeface="Arial"/>
              </a:rPr>
              <a:t>through</a:t>
            </a:r>
            <a:r>
              <a:rPr lang="it-IT" sz="2400" dirty="0" smtClean="0">
                <a:latin typeface="Arial"/>
                <a:cs typeface="Arial"/>
              </a:rPr>
              <a:t> small </a:t>
            </a:r>
            <a:r>
              <a:rPr lang="it-IT" sz="2400" dirty="0" err="1" smtClean="0">
                <a:latin typeface="Arial"/>
                <a:cs typeface="Arial"/>
              </a:rPr>
              <a:t>villages</a:t>
            </a:r>
            <a:r>
              <a:rPr lang="it-IT" sz="2400" dirty="0" smtClean="0">
                <a:latin typeface="Arial"/>
                <a:cs typeface="Arial"/>
              </a:rPr>
              <a:t>, </a:t>
            </a:r>
            <a:r>
              <a:rPr lang="it-IT" sz="2400" dirty="0" err="1" smtClean="0">
                <a:latin typeface="Arial"/>
                <a:cs typeface="Arial"/>
              </a:rPr>
              <a:t>coltivated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fields</a:t>
            </a:r>
            <a:r>
              <a:rPr lang="it-IT" sz="2400" dirty="0" smtClean="0">
                <a:latin typeface="Arial"/>
                <a:cs typeface="Arial"/>
              </a:rPr>
              <a:t>…</a:t>
            </a:r>
            <a:endParaRPr lang="it-IT" sz="24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it-IT" sz="2400" dirty="0" smtClean="0">
              <a:latin typeface="Arial"/>
              <a:cs typeface="Arial"/>
            </a:endParaRPr>
          </a:p>
        </p:txBody>
      </p:sp>
      <p:pic>
        <p:nvPicPr>
          <p:cNvPr id="4" name="Immagine 3" descr="margueritruten-1024x5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7976" y="3563838"/>
            <a:ext cx="5267627" cy="29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4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90163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endParaRPr lang="it-IT" b="1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it-IT" b="1" i="1" dirty="0" err="1" smtClean="0">
                <a:solidFill>
                  <a:srgbClr val="FF0000"/>
                </a:solidFill>
                <a:latin typeface="Arial"/>
                <a:cs typeface="Arial"/>
              </a:rPr>
              <a:t>Thanks</a:t>
            </a:r>
            <a:r>
              <a:rPr lang="it-IT" b="1" i="1" dirty="0" smtClean="0">
                <a:solidFill>
                  <a:srgbClr val="FF0000"/>
                </a:solidFill>
                <a:latin typeface="Arial"/>
                <a:cs typeface="Arial"/>
              </a:rPr>
              <a:t> for the </a:t>
            </a:r>
            <a:r>
              <a:rPr lang="it-IT" b="1" i="1" dirty="0" err="1" smtClean="0">
                <a:solidFill>
                  <a:srgbClr val="FF0000"/>
                </a:solidFill>
                <a:latin typeface="Arial"/>
                <a:cs typeface="Arial"/>
              </a:rPr>
              <a:t>attention</a:t>
            </a:r>
            <a:r>
              <a:rPr lang="it-IT" b="1" i="1" u="sng" strike="sngStrike" dirty="0" err="1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it-IT" b="1" i="1" dirty="0" smtClean="0">
                <a:solidFill>
                  <a:srgbClr val="FF0000"/>
                </a:solidFill>
                <a:latin typeface="Arial"/>
                <a:cs typeface="Arial"/>
              </a:rPr>
              <a:t>!!</a:t>
            </a:r>
            <a:endParaRPr lang="it-IT" b="1" i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40000"/>
              </a:lnSpc>
              <a:buNone/>
            </a:pPr>
            <a:endParaRPr lang="it-IT" b="1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it-IT" b="1" i="1" dirty="0" smtClean="0">
                <a:solidFill>
                  <a:srgbClr val="000090"/>
                </a:solidFill>
                <a:latin typeface="Arial"/>
                <a:cs typeface="Arial"/>
              </a:rPr>
              <a:t>Gabriele </a:t>
            </a:r>
            <a:r>
              <a:rPr lang="it-IT" b="1" i="1" dirty="0" err="1" smtClean="0">
                <a:solidFill>
                  <a:srgbClr val="000090"/>
                </a:solidFill>
                <a:latin typeface="Arial"/>
                <a:cs typeface="Arial"/>
              </a:rPr>
              <a:t>Contardi</a:t>
            </a:r>
            <a:endParaRPr lang="it-IT" b="1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it-IT" b="1" i="1" dirty="0" smtClean="0">
                <a:solidFill>
                  <a:srgbClr val="000090"/>
                </a:solidFill>
                <a:latin typeface="Arial"/>
                <a:cs typeface="Arial"/>
              </a:rPr>
              <a:t>Edoardo </a:t>
            </a:r>
            <a:r>
              <a:rPr lang="it-IT" b="1" i="1" dirty="0" err="1" smtClean="0">
                <a:solidFill>
                  <a:srgbClr val="000090"/>
                </a:solidFill>
                <a:latin typeface="Arial"/>
                <a:cs typeface="Arial"/>
              </a:rPr>
              <a:t>Honegger</a:t>
            </a:r>
            <a:endParaRPr lang="it-IT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6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it-IT" b="1" i="1" dirty="0" err="1">
                <a:solidFill>
                  <a:srgbClr val="000090"/>
                </a:solidFill>
                <a:latin typeface="Arial"/>
                <a:cs typeface="Arial"/>
              </a:rPr>
              <a:t>Landscape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50400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dirty="0" err="1" smtClean="0">
                <a:latin typeface="Arial"/>
                <a:cs typeface="Arial"/>
              </a:rPr>
              <a:t>It</a:t>
            </a:r>
            <a:r>
              <a:rPr lang="it-IT" dirty="0" smtClean="0">
                <a:latin typeface="Arial"/>
                <a:cs typeface="Arial"/>
              </a:rPr>
              <a:t>’s </a:t>
            </a:r>
            <a:r>
              <a:rPr lang="it-IT" dirty="0" err="1">
                <a:latin typeface="Arial"/>
                <a:cs typeface="Arial"/>
              </a:rPr>
              <a:t>very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characteristic</a:t>
            </a:r>
            <a:r>
              <a:rPr lang="it-IT" dirty="0" smtClean="0">
                <a:latin typeface="Arial"/>
                <a:cs typeface="Arial"/>
              </a:rPr>
              <a:t>:</a:t>
            </a:r>
            <a:endParaRPr lang="it-IT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dirty="0">
                <a:latin typeface="Arial"/>
                <a:cs typeface="Arial"/>
              </a:rPr>
              <a:t>- </a:t>
            </a:r>
            <a:r>
              <a:rPr lang="it-IT" dirty="0" err="1" smtClean="0">
                <a:latin typeface="Arial"/>
                <a:cs typeface="Arial"/>
              </a:rPr>
              <a:t>moorlands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alternate with </a:t>
            </a:r>
            <a:r>
              <a:rPr lang="it-IT" dirty="0" err="1">
                <a:latin typeface="Arial"/>
                <a:cs typeface="Arial"/>
              </a:rPr>
              <a:t>forests</a:t>
            </a:r>
            <a:endParaRPr lang="it-IT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dirty="0">
                <a:latin typeface="Arial"/>
                <a:cs typeface="Arial"/>
              </a:rPr>
              <a:t>- the country </a:t>
            </a:r>
            <a:r>
              <a:rPr lang="it-IT" dirty="0" err="1">
                <a:latin typeface="Arial"/>
                <a:cs typeface="Arial"/>
              </a:rPr>
              <a:t>has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about</a:t>
            </a:r>
            <a:r>
              <a:rPr lang="it-IT" dirty="0">
                <a:latin typeface="Arial"/>
                <a:cs typeface="Arial"/>
              </a:rPr>
              <a:t> 7.500 </a:t>
            </a:r>
            <a:r>
              <a:rPr lang="it-IT" dirty="0" err="1">
                <a:latin typeface="Arial"/>
                <a:cs typeface="Arial"/>
              </a:rPr>
              <a:t>miles</a:t>
            </a:r>
            <a:r>
              <a:rPr lang="it-IT" dirty="0">
                <a:latin typeface="Arial"/>
                <a:cs typeface="Arial"/>
              </a:rPr>
              <a:t> of </a:t>
            </a:r>
            <a:r>
              <a:rPr lang="it-IT" dirty="0" err="1">
                <a:latin typeface="Arial"/>
                <a:cs typeface="Arial"/>
              </a:rPr>
              <a:t>coastline</a:t>
            </a:r>
            <a:endParaRPr lang="it-IT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076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:</a:t>
            </a:r>
            <a:endParaRPr lang="it-IT" sz="3200" dirty="0">
              <a:latin typeface="Arial"/>
              <a:cs typeface="Arial"/>
            </a:endParaRPr>
          </a:p>
        </p:txBody>
      </p:sp>
      <p:pic>
        <p:nvPicPr>
          <p:cNvPr id="6" name="Segnaposto contenuto 5" descr="Danimarca Le scogliere sull'Atlantico delle isole Far O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4" r="5404"/>
          <a:stretch>
            <a:fillRect/>
          </a:stretch>
        </p:blipFill>
        <p:spPr>
          <a:xfrm>
            <a:off x="457200" y="452438"/>
            <a:ext cx="8229600" cy="6073135"/>
          </a:xfrm>
        </p:spPr>
      </p:pic>
    </p:spTree>
    <p:extLst>
      <p:ext uri="{BB962C8B-B14F-4D97-AF65-F5344CB8AC3E}">
        <p14:creationId xmlns:p14="http://schemas.microsoft.com/office/powerpoint/2010/main" xmlns="" val="34467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11" descr="paesaggi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90" b="8890"/>
          <a:stretch>
            <a:fillRect/>
          </a:stretch>
        </p:blipFill>
        <p:spPr>
          <a:xfrm>
            <a:off x="314074" y="819272"/>
            <a:ext cx="8520972" cy="5279582"/>
          </a:xfrm>
        </p:spPr>
      </p:pic>
    </p:spTree>
    <p:extLst>
      <p:ext uri="{BB962C8B-B14F-4D97-AF65-F5344CB8AC3E}">
        <p14:creationId xmlns:p14="http://schemas.microsoft.com/office/powerpoint/2010/main" xmlns="" val="30366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540833"/>
            <a:ext cx="8405157" cy="60736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800" dirty="0" err="1" smtClean="0">
                <a:latin typeface="Arial"/>
                <a:cs typeface="Arial"/>
              </a:rPr>
              <a:t>Also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dirty="0" err="1">
                <a:latin typeface="Arial"/>
                <a:cs typeface="Arial"/>
              </a:rPr>
              <a:t>belongs</a:t>
            </a:r>
            <a:r>
              <a:rPr lang="it-IT" sz="2800" dirty="0">
                <a:latin typeface="Arial"/>
                <a:cs typeface="Arial"/>
              </a:rPr>
              <a:t> to </a:t>
            </a:r>
            <a:r>
              <a:rPr lang="it-IT" sz="2800" dirty="0" err="1" smtClean="0">
                <a:latin typeface="Arial"/>
                <a:cs typeface="Arial"/>
              </a:rPr>
              <a:t>Denmark</a:t>
            </a:r>
            <a:endParaRPr lang="it-IT" sz="2800" dirty="0" smtClean="0">
              <a:latin typeface="Arial"/>
              <a:cs typeface="Arial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2800" b="1" dirty="0" smtClean="0">
                <a:latin typeface="Arial"/>
                <a:cs typeface="Arial"/>
              </a:rPr>
              <a:t>GREENLAND: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800" dirty="0" smtClean="0">
                <a:latin typeface="Arial"/>
                <a:cs typeface="Arial"/>
              </a:rPr>
              <a:t>the </a:t>
            </a:r>
            <a:r>
              <a:rPr lang="it-IT" sz="2800" dirty="0" err="1">
                <a:latin typeface="Arial"/>
                <a:cs typeface="Arial"/>
              </a:rPr>
              <a:t>largest</a:t>
            </a:r>
            <a:r>
              <a:rPr lang="it-IT" sz="2800" dirty="0">
                <a:latin typeface="Arial"/>
                <a:cs typeface="Arial"/>
              </a:rPr>
              <a:t> </a:t>
            </a:r>
            <a:r>
              <a:rPr lang="it-IT" sz="2800" dirty="0" err="1">
                <a:latin typeface="Arial"/>
                <a:cs typeface="Arial"/>
              </a:rPr>
              <a:t>island</a:t>
            </a:r>
            <a:r>
              <a:rPr lang="it-IT" sz="2800" dirty="0">
                <a:latin typeface="Arial"/>
                <a:cs typeface="Arial"/>
              </a:rPr>
              <a:t> in the </a:t>
            </a:r>
            <a:r>
              <a:rPr lang="it-IT" sz="2800" dirty="0" err="1">
                <a:latin typeface="Arial"/>
                <a:cs typeface="Arial"/>
              </a:rPr>
              <a:t>Arctic</a:t>
            </a:r>
            <a:r>
              <a:rPr lang="it-IT" sz="2800" dirty="0">
                <a:latin typeface="Arial"/>
                <a:cs typeface="Arial"/>
              </a:rPr>
              <a:t> </a:t>
            </a:r>
            <a:r>
              <a:rPr lang="it-IT" sz="2800" dirty="0" smtClean="0">
                <a:latin typeface="Arial"/>
                <a:cs typeface="Arial"/>
              </a:rPr>
              <a:t>Ocean, </a:t>
            </a:r>
            <a:r>
              <a:rPr lang="it-IT" sz="2800" dirty="0" err="1">
                <a:latin typeface="Arial"/>
                <a:cs typeface="Arial"/>
              </a:rPr>
              <a:t>entirely</a:t>
            </a:r>
            <a:r>
              <a:rPr lang="it-IT" sz="2800" dirty="0">
                <a:latin typeface="Arial"/>
                <a:cs typeface="Arial"/>
              </a:rPr>
              <a:t> </a:t>
            </a:r>
            <a:r>
              <a:rPr lang="it-IT" sz="2800" dirty="0" err="1">
                <a:latin typeface="Arial"/>
                <a:cs typeface="Arial"/>
              </a:rPr>
              <a:t>covered</a:t>
            </a:r>
            <a:r>
              <a:rPr lang="it-IT" sz="2800" dirty="0">
                <a:latin typeface="Arial"/>
                <a:cs typeface="Arial"/>
              </a:rPr>
              <a:t> </a:t>
            </a:r>
            <a:r>
              <a:rPr lang="it-IT" sz="2800" dirty="0" smtClean="0">
                <a:latin typeface="Arial"/>
                <a:cs typeface="Arial"/>
              </a:rPr>
              <a:t>with </a:t>
            </a:r>
            <a:r>
              <a:rPr lang="it-IT" sz="2800" dirty="0" err="1" smtClean="0">
                <a:latin typeface="Arial"/>
                <a:cs typeface="Arial"/>
              </a:rPr>
              <a:t>ice</a:t>
            </a:r>
            <a:endParaRPr lang="it-IT" sz="2800" dirty="0">
              <a:latin typeface="Arial"/>
              <a:cs typeface="Arial"/>
            </a:endParaRPr>
          </a:p>
          <a:p>
            <a:endParaRPr lang="it-IT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it-IT" sz="18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it-IT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it-IT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Immagine 5" descr="groenlan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979" y="3226516"/>
            <a:ext cx="3519874" cy="2863415"/>
          </a:xfrm>
          <a:prstGeom prst="rect">
            <a:avLst/>
          </a:prstGeom>
        </p:spPr>
      </p:pic>
      <p:pic>
        <p:nvPicPr>
          <p:cNvPr id="7" name="Immagine 6" descr="groenlandia_20deshielo_1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0986" y="2771874"/>
            <a:ext cx="3591371" cy="384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9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82728"/>
            <a:ext cx="8229600" cy="917472"/>
          </a:xfrm>
        </p:spPr>
        <p:txBody>
          <a:bodyPr>
            <a:noAutofit/>
          </a:bodyPr>
          <a:lstStyle/>
          <a:p>
            <a:r>
              <a:rPr lang="it-IT" b="1" i="1" dirty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it-IT" b="1" i="1" dirty="0" err="1">
                <a:solidFill>
                  <a:srgbClr val="000090"/>
                </a:solidFill>
                <a:latin typeface="Arial"/>
                <a:cs typeface="Arial"/>
              </a:rPr>
              <a:t>Climate</a:t>
            </a:r>
            <a:r>
              <a:rPr lang="it-IT" b="1" i="1" dirty="0">
                <a:solidFill>
                  <a:srgbClr val="000090"/>
                </a:solidFill>
                <a:latin typeface="Arial"/>
                <a:cs typeface="Arial"/>
              </a:rPr>
              <a:t/>
            </a:r>
            <a:br>
              <a:rPr lang="it-IT" b="1" i="1" dirty="0">
                <a:solidFill>
                  <a:srgbClr val="000090"/>
                </a:solidFill>
                <a:latin typeface="Arial"/>
                <a:cs typeface="Arial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68873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dirty="0" err="1" smtClean="0">
                <a:latin typeface="Arial"/>
                <a:cs typeface="Arial"/>
              </a:rPr>
              <a:t>It</a:t>
            </a:r>
            <a:r>
              <a:rPr lang="it-IT" dirty="0" smtClean="0">
                <a:latin typeface="Arial"/>
                <a:cs typeface="Arial"/>
              </a:rPr>
              <a:t>’s </a:t>
            </a:r>
            <a:r>
              <a:rPr lang="it-IT" b="1" i="1" u="sng" dirty="0" err="1">
                <a:latin typeface="Arial"/>
                <a:cs typeface="Arial"/>
              </a:rPr>
              <a:t>a</a:t>
            </a:r>
            <a:r>
              <a:rPr lang="it-IT" b="1" i="1" u="sng" dirty="0" err="1" smtClean="0">
                <a:latin typeface="Arial"/>
                <a:cs typeface="Arial"/>
              </a:rPr>
              <a:t>tlantic</a:t>
            </a:r>
            <a:r>
              <a:rPr lang="it-IT" dirty="0" smtClean="0">
                <a:latin typeface="Arial"/>
                <a:cs typeface="Arial"/>
              </a:rPr>
              <a:t>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it-IT" sz="2800" dirty="0">
                <a:latin typeface="Arial"/>
                <a:cs typeface="Arial"/>
              </a:rPr>
              <a:t>The </a:t>
            </a:r>
            <a:r>
              <a:rPr lang="it-IT" sz="2800" dirty="0" err="1">
                <a:latin typeface="Arial"/>
                <a:cs typeface="Arial"/>
              </a:rPr>
              <a:t>winters</a:t>
            </a:r>
            <a:r>
              <a:rPr lang="it-IT" sz="2800" dirty="0">
                <a:latin typeface="Arial"/>
                <a:cs typeface="Arial"/>
              </a:rPr>
              <a:t> are </a:t>
            </a:r>
            <a:r>
              <a:rPr lang="it-IT" sz="2800" dirty="0" err="1">
                <a:latin typeface="Arial"/>
                <a:cs typeface="Arial"/>
              </a:rPr>
              <a:t>not</a:t>
            </a:r>
            <a:r>
              <a:rPr lang="it-IT" sz="2800" dirty="0">
                <a:latin typeface="Arial"/>
                <a:cs typeface="Arial"/>
              </a:rPr>
              <a:t> </a:t>
            </a:r>
            <a:r>
              <a:rPr lang="it-IT" sz="2800" dirty="0" err="1">
                <a:latin typeface="Arial"/>
                <a:cs typeface="Arial"/>
              </a:rPr>
              <a:t>particularly</a:t>
            </a:r>
            <a:r>
              <a:rPr lang="it-IT" sz="2800" dirty="0">
                <a:latin typeface="Arial"/>
                <a:cs typeface="Arial"/>
              </a:rPr>
              <a:t> </a:t>
            </a:r>
            <a:r>
              <a:rPr lang="it-IT" sz="2800" dirty="0" err="1">
                <a:latin typeface="Arial"/>
                <a:cs typeface="Arial"/>
              </a:rPr>
              <a:t>cold</a:t>
            </a:r>
            <a:r>
              <a:rPr lang="it-IT" sz="2800" dirty="0">
                <a:latin typeface="Arial"/>
                <a:cs typeface="Arial"/>
              </a:rPr>
              <a:t> and the </a:t>
            </a:r>
            <a:r>
              <a:rPr lang="it-IT" sz="2800" dirty="0" err="1">
                <a:latin typeface="Arial"/>
                <a:cs typeface="Arial"/>
              </a:rPr>
              <a:t>average</a:t>
            </a:r>
            <a:r>
              <a:rPr lang="it-IT" sz="2800" dirty="0">
                <a:latin typeface="Arial"/>
                <a:cs typeface="Arial"/>
              </a:rPr>
              <a:t> temperature in </a:t>
            </a:r>
            <a:r>
              <a:rPr lang="it-IT" sz="2800" dirty="0" err="1">
                <a:latin typeface="Arial"/>
                <a:cs typeface="Arial"/>
              </a:rPr>
              <a:t>January</a:t>
            </a:r>
            <a:r>
              <a:rPr lang="it-IT" sz="2800" dirty="0">
                <a:latin typeface="Arial"/>
                <a:cs typeface="Arial"/>
              </a:rPr>
              <a:t> and </a:t>
            </a:r>
            <a:r>
              <a:rPr lang="it-IT" sz="2800" dirty="0" err="1">
                <a:latin typeface="Arial"/>
                <a:cs typeface="Arial"/>
              </a:rPr>
              <a:t>February</a:t>
            </a:r>
            <a:r>
              <a:rPr lang="it-IT" sz="2800" dirty="0">
                <a:latin typeface="Arial"/>
                <a:cs typeface="Arial"/>
              </a:rPr>
              <a:t> </a:t>
            </a:r>
            <a:r>
              <a:rPr lang="it-IT" sz="2800" dirty="0" err="1">
                <a:latin typeface="Arial"/>
                <a:cs typeface="Arial"/>
              </a:rPr>
              <a:t>is</a:t>
            </a:r>
            <a:r>
              <a:rPr lang="it-IT" sz="2800" dirty="0">
                <a:latin typeface="Arial"/>
                <a:cs typeface="Arial"/>
              </a:rPr>
              <a:t> </a:t>
            </a:r>
            <a:r>
              <a:rPr lang="it-IT" sz="2800" dirty="0" err="1">
                <a:latin typeface="Arial"/>
                <a:cs typeface="Arial"/>
              </a:rPr>
              <a:t>around</a:t>
            </a:r>
            <a:r>
              <a:rPr lang="it-IT" sz="2800" dirty="0">
                <a:latin typeface="Arial"/>
                <a:cs typeface="Arial"/>
              </a:rPr>
              <a:t> 0 ° C , </a:t>
            </a:r>
            <a:r>
              <a:rPr lang="it-IT" sz="2800" dirty="0" err="1">
                <a:latin typeface="Arial"/>
                <a:cs typeface="Arial"/>
              </a:rPr>
              <a:t>while</a:t>
            </a:r>
            <a:r>
              <a:rPr lang="it-IT" sz="2800" dirty="0">
                <a:latin typeface="Arial"/>
                <a:cs typeface="Arial"/>
              </a:rPr>
              <a:t> the </a:t>
            </a:r>
            <a:r>
              <a:rPr lang="it-IT" sz="2800" dirty="0" err="1">
                <a:latin typeface="Arial"/>
                <a:cs typeface="Arial"/>
              </a:rPr>
              <a:t>summers</a:t>
            </a:r>
            <a:r>
              <a:rPr lang="it-IT" sz="2800" dirty="0">
                <a:latin typeface="Arial"/>
                <a:cs typeface="Arial"/>
              </a:rPr>
              <a:t> are cool with an </a:t>
            </a:r>
            <a:r>
              <a:rPr lang="it-IT" sz="2800" dirty="0" err="1">
                <a:latin typeface="Arial"/>
                <a:cs typeface="Arial"/>
              </a:rPr>
              <a:t>average</a:t>
            </a:r>
            <a:r>
              <a:rPr lang="it-IT" sz="2800" dirty="0">
                <a:latin typeface="Arial"/>
                <a:cs typeface="Arial"/>
              </a:rPr>
              <a:t> temperature in August of 15.7 ° C </a:t>
            </a:r>
          </a:p>
        </p:txBody>
      </p:sp>
    </p:spTree>
    <p:extLst>
      <p:ext uri="{BB962C8B-B14F-4D97-AF65-F5344CB8AC3E}">
        <p14:creationId xmlns:p14="http://schemas.microsoft.com/office/powerpoint/2010/main" xmlns="" val="23121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1594" y="1488345"/>
            <a:ext cx="8288831" cy="492929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it-IT" sz="2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Population</a:t>
            </a:r>
            <a:r>
              <a:rPr lang="it-IT" sz="2400" b="1" i="1" strike="sngStrike" dirty="0" err="1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it-IT" sz="2400" b="1" dirty="0" smtClean="0">
                <a:latin typeface="Arial"/>
                <a:cs typeface="Arial"/>
              </a:rPr>
              <a:t>: </a:t>
            </a:r>
            <a:r>
              <a:rPr lang="it-IT" sz="2400" dirty="0" smtClean="0"/>
              <a:t>5.484.723 </a:t>
            </a:r>
          </a:p>
          <a:p>
            <a:pPr>
              <a:lnSpc>
                <a:spcPct val="120000"/>
              </a:lnSpc>
            </a:pPr>
            <a:endParaRPr lang="it-IT" sz="2400" dirty="0" smtClean="0"/>
          </a:p>
          <a:p>
            <a:pPr>
              <a:lnSpc>
                <a:spcPct val="120000"/>
              </a:lnSpc>
            </a:pPr>
            <a:r>
              <a:rPr lang="it-IT" sz="2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Language</a:t>
            </a:r>
            <a:r>
              <a:rPr lang="it-IT" sz="2400" b="1" i="1" dirty="0" err="1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it-IT" sz="2400" dirty="0" smtClean="0">
                <a:latin typeface="Arial"/>
                <a:cs typeface="Arial"/>
              </a:rPr>
              <a:t>: </a:t>
            </a:r>
            <a:r>
              <a:rPr lang="it-IT" sz="2400" dirty="0" err="1">
                <a:latin typeface="Arial"/>
                <a:cs typeface="Arial"/>
              </a:rPr>
              <a:t>Danish</a:t>
            </a:r>
            <a:r>
              <a:rPr lang="it-IT" sz="2400" dirty="0" smtClean="0">
                <a:latin typeface="Arial"/>
                <a:cs typeface="Arial"/>
              </a:rPr>
              <a:t>, </a:t>
            </a:r>
            <a:r>
              <a:rPr lang="it-IT" sz="2400" dirty="0" err="1">
                <a:latin typeface="Arial"/>
                <a:cs typeface="Arial"/>
              </a:rPr>
              <a:t>Greenlandic</a:t>
            </a:r>
            <a:r>
              <a:rPr lang="it-IT" sz="2400" dirty="0">
                <a:latin typeface="Arial"/>
                <a:cs typeface="Arial"/>
              </a:rPr>
              <a:t> (Inuit </a:t>
            </a:r>
            <a:r>
              <a:rPr lang="it-IT" sz="2400" dirty="0" err="1">
                <a:latin typeface="Arial"/>
                <a:cs typeface="Arial"/>
              </a:rPr>
              <a:t>dialect</a:t>
            </a:r>
            <a:r>
              <a:rPr lang="it-IT" sz="2400" dirty="0">
                <a:latin typeface="Arial"/>
                <a:cs typeface="Arial"/>
              </a:rPr>
              <a:t>), </a:t>
            </a:r>
            <a:r>
              <a:rPr lang="it-IT" sz="2400" dirty="0" err="1">
                <a:latin typeface="Arial"/>
                <a:cs typeface="Arial"/>
              </a:rPr>
              <a:t>German</a:t>
            </a:r>
            <a:r>
              <a:rPr lang="it-IT" sz="2400" dirty="0">
                <a:latin typeface="Arial"/>
                <a:cs typeface="Arial"/>
              </a:rPr>
              <a:t>; English </a:t>
            </a:r>
            <a:r>
              <a:rPr lang="it-IT" sz="2400" dirty="0" err="1">
                <a:latin typeface="Arial"/>
                <a:cs typeface="Arial"/>
              </a:rPr>
              <a:t>is</a:t>
            </a:r>
            <a:r>
              <a:rPr lang="it-IT" sz="2400" dirty="0">
                <a:latin typeface="Arial"/>
                <a:cs typeface="Arial"/>
              </a:rPr>
              <a:t> the </a:t>
            </a:r>
            <a:r>
              <a:rPr lang="it-IT" sz="2400" dirty="0" err="1">
                <a:latin typeface="Arial"/>
                <a:cs typeface="Arial"/>
              </a:rPr>
              <a:t>predominant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second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language</a:t>
            </a:r>
            <a:endParaRPr lang="it-IT" sz="2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it-IT" sz="2400" dirty="0"/>
          </a:p>
          <a:p>
            <a:pPr>
              <a:lnSpc>
                <a:spcPct val="120000"/>
              </a:lnSpc>
            </a:pPr>
            <a:r>
              <a:rPr lang="it-IT" sz="2400" b="1" i="1" dirty="0" err="1">
                <a:solidFill>
                  <a:srgbClr val="000090"/>
                </a:solidFill>
                <a:latin typeface="Arial"/>
                <a:cs typeface="Arial"/>
              </a:rPr>
              <a:t>Ethnicity</a:t>
            </a:r>
            <a:r>
              <a:rPr lang="it-IT" sz="2400" b="1" i="1" dirty="0">
                <a:solidFill>
                  <a:srgbClr val="000090"/>
                </a:solidFill>
                <a:latin typeface="Arial"/>
                <a:cs typeface="Arial"/>
              </a:rPr>
              <a:t>/race:</a:t>
            </a:r>
            <a:r>
              <a:rPr lang="it-IT" sz="2400" b="1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Scandinavian</a:t>
            </a:r>
            <a:r>
              <a:rPr lang="it-IT" sz="2400" dirty="0">
                <a:latin typeface="Arial"/>
                <a:cs typeface="Arial"/>
              </a:rPr>
              <a:t>, Inuit</a:t>
            </a:r>
            <a:r>
              <a:rPr lang="it-IT" sz="2400" dirty="0" smtClean="0">
                <a:latin typeface="Arial"/>
                <a:cs typeface="Arial"/>
              </a:rPr>
              <a:t>, </a:t>
            </a:r>
            <a:r>
              <a:rPr lang="it-IT" sz="2400" dirty="0" err="1">
                <a:latin typeface="Arial"/>
                <a:cs typeface="Arial"/>
              </a:rPr>
              <a:t>German</a:t>
            </a:r>
            <a:r>
              <a:rPr lang="it-IT" sz="2400" dirty="0">
                <a:latin typeface="Arial"/>
                <a:cs typeface="Arial"/>
              </a:rPr>
              <a:t>, </a:t>
            </a:r>
            <a:r>
              <a:rPr lang="it-IT" sz="2400" dirty="0" err="1">
                <a:latin typeface="Arial"/>
                <a:cs typeface="Arial"/>
              </a:rPr>
              <a:t>Turkish</a:t>
            </a:r>
            <a:r>
              <a:rPr lang="it-IT" sz="2400" dirty="0">
                <a:latin typeface="Arial"/>
                <a:cs typeface="Arial"/>
              </a:rPr>
              <a:t>, </a:t>
            </a:r>
            <a:r>
              <a:rPr lang="it-IT" sz="2400" dirty="0" err="1">
                <a:latin typeface="Arial"/>
                <a:cs typeface="Arial"/>
              </a:rPr>
              <a:t>Iranian</a:t>
            </a:r>
            <a:r>
              <a:rPr lang="it-IT" sz="2400" dirty="0">
                <a:latin typeface="Arial"/>
                <a:cs typeface="Arial"/>
              </a:rPr>
              <a:t>, </a:t>
            </a:r>
            <a:r>
              <a:rPr lang="it-IT" sz="2400" dirty="0" smtClean="0">
                <a:latin typeface="Arial"/>
                <a:cs typeface="Arial"/>
              </a:rPr>
              <a:t>Somali</a:t>
            </a:r>
            <a:endParaRPr lang="it-IT" sz="2400" dirty="0" smtClean="0"/>
          </a:p>
          <a:p>
            <a:pPr marL="0" indent="0">
              <a:lnSpc>
                <a:spcPct val="120000"/>
              </a:lnSpc>
              <a:buNone/>
            </a:pPr>
            <a:endParaRPr lang="it-IT" sz="2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it-IT" sz="2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Monetary</a:t>
            </a:r>
            <a:r>
              <a:rPr lang="it-IT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2400" b="1" i="1" dirty="0" err="1">
                <a:solidFill>
                  <a:srgbClr val="000090"/>
                </a:solidFill>
                <a:latin typeface="Arial"/>
                <a:cs typeface="Arial"/>
              </a:rPr>
              <a:t>unit</a:t>
            </a:r>
            <a:r>
              <a:rPr lang="it-IT" sz="2400" b="1" i="1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Krone</a:t>
            </a:r>
            <a:endParaRPr lang="it-IT" sz="2400" dirty="0" smtClean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it-IT" sz="2400" dirty="0" smtClean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it-IT" sz="2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it-IT" sz="2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Religions</a:t>
            </a:r>
            <a:r>
              <a:rPr lang="it-IT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: </a:t>
            </a:r>
            <a:r>
              <a:rPr lang="it-IT" sz="2400" dirty="0" err="1" smtClean="0">
                <a:latin typeface="Arial"/>
                <a:cs typeface="Arial"/>
              </a:rPr>
              <a:t>Evangelical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Lutherans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>
                <a:latin typeface="Arial"/>
                <a:cs typeface="Arial"/>
              </a:rPr>
              <a:t>95%, </a:t>
            </a:r>
            <a:r>
              <a:rPr lang="it-IT" sz="2400" dirty="0" err="1">
                <a:latin typeface="Arial"/>
                <a:cs typeface="Arial"/>
              </a:rPr>
              <a:t>other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Protestants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>
                <a:latin typeface="Arial"/>
                <a:cs typeface="Arial"/>
              </a:rPr>
              <a:t>and Roman </a:t>
            </a:r>
            <a:r>
              <a:rPr lang="it-IT" sz="2400" dirty="0" err="1" smtClean="0">
                <a:latin typeface="Arial"/>
                <a:cs typeface="Arial"/>
              </a:rPr>
              <a:t>Catholics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>
                <a:latin typeface="Arial"/>
                <a:cs typeface="Arial"/>
              </a:rPr>
              <a:t>3%, </a:t>
            </a:r>
            <a:r>
              <a:rPr lang="it-IT" sz="2400" dirty="0" err="1" smtClean="0">
                <a:latin typeface="Arial"/>
                <a:cs typeface="Arial"/>
              </a:rPr>
              <a:t>Muslims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>
                <a:latin typeface="Arial"/>
                <a:cs typeface="Arial"/>
              </a:rPr>
              <a:t>2%</a:t>
            </a:r>
          </a:p>
          <a:p>
            <a:pPr>
              <a:lnSpc>
                <a:spcPct val="120000"/>
              </a:lnSpc>
            </a:pPr>
            <a:endParaRPr lang="it-IT" dirty="0"/>
          </a:p>
        </p:txBody>
      </p:sp>
      <p:pic>
        <p:nvPicPr>
          <p:cNvPr id="2" name="Immagine 1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006" y="3930289"/>
            <a:ext cx="1971756" cy="147691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01675" y="461861"/>
            <a:ext cx="6363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i="1" dirty="0" smtClean="0">
                <a:solidFill>
                  <a:srgbClr val="000090"/>
                </a:solidFill>
                <a:latin typeface="Arial"/>
                <a:cs typeface="Arial"/>
              </a:rPr>
              <a:t>Human </a:t>
            </a:r>
            <a:r>
              <a:rPr lang="it-IT" sz="4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Geography</a:t>
            </a:r>
            <a:endParaRPr lang="it-IT" sz="44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619</Words>
  <Application>Microsoft Office PowerPoint</Application>
  <PresentationFormat>Presentazione su schermo (4:3)</PresentationFormat>
  <Paragraphs>85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DENMARK</vt:lpstr>
      <vt:lpstr>Political map of Europe</vt:lpstr>
      <vt:lpstr> DENMARK </vt:lpstr>
      <vt:lpstr>The Landscape</vt:lpstr>
      <vt:lpstr>:</vt:lpstr>
      <vt:lpstr>Diapositiva 6</vt:lpstr>
      <vt:lpstr>Diapositiva 7</vt:lpstr>
      <vt:lpstr>The Climate </vt:lpstr>
      <vt:lpstr>Diapositiva 9</vt:lpstr>
      <vt:lpstr>Main Towns</vt:lpstr>
      <vt:lpstr>Diapositiva 11</vt:lpstr>
      <vt:lpstr>Diapositiva 12</vt:lpstr>
      <vt:lpstr>Diapositiva 13</vt:lpstr>
      <vt:lpstr>Diapositiva 14</vt:lpstr>
      <vt:lpstr>History (1)</vt:lpstr>
      <vt:lpstr>History (2)</vt:lpstr>
      <vt:lpstr>Diapositiva 17</vt:lpstr>
      <vt:lpstr>Economy 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Traditional food</vt:lpstr>
      <vt:lpstr>Diapositiva 28</vt:lpstr>
      <vt:lpstr>Curiosity (1)</vt:lpstr>
      <vt:lpstr>Curiosity (2)</vt:lpstr>
      <vt:lpstr>Diapositiva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+</dc:title>
  <dc:creator>Daniela</dc:creator>
  <cp:lastModifiedBy>ANNA</cp:lastModifiedBy>
  <cp:revision>77</cp:revision>
  <cp:lastPrinted>2015-02-26T16:40:10Z</cp:lastPrinted>
  <dcterms:created xsi:type="dcterms:W3CDTF">2015-01-26T20:34:39Z</dcterms:created>
  <dcterms:modified xsi:type="dcterms:W3CDTF">2015-03-10T15:59:45Z</dcterms:modified>
</cp:coreProperties>
</file>