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9" r:id="rId5"/>
    <p:sldId id="260" r:id="rId6"/>
    <p:sldId id="262" r:id="rId7"/>
    <p:sldId id="263" r:id="rId8"/>
    <p:sldId id="268" r:id="rId9"/>
    <p:sldId id="270" r:id="rId10"/>
    <p:sldId id="264" r:id="rId11"/>
    <p:sldId id="267" r:id="rId12"/>
    <p:sldId id="265" r:id="rId13"/>
    <p:sldId id="266" r:id="rId14"/>
    <p:sldId id="271" r:id="rId15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tto Evandro" initials="BE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76" autoAdjust="0"/>
  </p:normalViewPr>
  <p:slideViewPr>
    <p:cSldViewPr>
      <p:cViewPr>
        <p:scale>
          <a:sx n="75" d="100"/>
          <a:sy n="75" d="100"/>
        </p:scale>
        <p:origin x="-92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4EFA-C25E-428B-AD38-82B58B8EC8E3}" type="datetimeFigureOut">
              <a:rPr lang="it-IT" smtClean="0"/>
              <a:pPr/>
              <a:t>27/02/2015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F5D3-6B28-4D11-B4B3-D1EA49E7A1C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47972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4EFA-C25E-428B-AD38-82B58B8EC8E3}" type="datetimeFigureOut">
              <a:rPr lang="it-IT" smtClean="0"/>
              <a:pPr/>
              <a:t>27/02/2015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F5D3-6B28-4D11-B4B3-D1EA49E7A1C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59980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4EFA-C25E-428B-AD38-82B58B8EC8E3}" type="datetimeFigureOut">
              <a:rPr lang="it-IT" smtClean="0"/>
              <a:pPr/>
              <a:t>27/02/2015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F5D3-6B28-4D11-B4B3-D1EA49E7A1C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3074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4EFA-C25E-428B-AD38-82B58B8EC8E3}" type="datetimeFigureOut">
              <a:rPr lang="it-IT" smtClean="0"/>
              <a:pPr/>
              <a:t>27/02/2015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F5D3-6B28-4D11-B4B3-D1EA49E7A1C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1627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4EFA-C25E-428B-AD38-82B58B8EC8E3}" type="datetimeFigureOut">
              <a:rPr lang="it-IT" smtClean="0"/>
              <a:pPr/>
              <a:t>27/02/2015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F5D3-6B28-4D11-B4B3-D1EA49E7A1C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9156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4EFA-C25E-428B-AD38-82B58B8EC8E3}" type="datetimeFigureOut">
              <a:rPr lang="it-IT" smtClean="0"/>
              <a:pPr/>
              <a:t>27/02/2015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F5D3-6B28-4D11-B4B3-D1EA49E7A1C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2927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4EFA-C25E-428B-AD38-82B58B8EC8E3}" type="datetimeFigureOut">
              <a:rPr lang="it-IT" smtClean="0"/>
              <a:pPr/>
              <a:t>27/02/2015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F5D3-6B28-4D11-B4B3-D1EA49E7A1C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3765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4EFA-C25E-428B-AD38-82B58B8EC8E3}" type="datetimeFigureOut">
              <a:rPr lang="it-IT" smtClean="0"/>
              <a:pPr/>
              <a:t>27/02/2015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F5D3-6B28-4D11-B4B3-D1EA49E7A1C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505653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4EFA-C25E-428B-AD38-82B58B8EC8E3}" type="datetimeFigureOut">
              <a:rPr lang="it-IT" smtClean="0"/>
              <a:pPr/>
              <a:t>27/02/2015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F5D3-6B28-4D11-B4B3-D1EA49E7A1C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3307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4EFA-C25E-428B-AD38-82B58B8EC8E3}" type="datetimeFigureOut">
              <a:rPr lang="it-IT" smtClean="0"/>
              <a:pPr/>
              <a:t>27/02/2015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F5D3-6B28-4D11-B4B3-D1EA49E7A1C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142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4EFA-C25E-428B-AD38-82B58B8EC8E3}" type="datetimeFigureOut">
              <a:rPr lang="it-IT" smtClean="0"/>
              <a:pPr/>
              <a:t>27/02/2015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F5D3-6B28-4D11-B4B3-D1EA49E7A1C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3346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74EFA-C25E-428B-AD38-82B58B8EC8E3}" type="datetimeFigureOut">
              <a:rPr lang="it-IT" smtClean="0"/>
              <a:pPr/>
              <a:t>27/02/2015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2F5D3-6B28-4D11-B4B3-D1EA49E7A1C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6690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3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584176"/>
          </a:xfrm>
        </p:spPr>
        <p:txBody>
          <a:bodyPr>
            <a:normAutofit/>
          </a:bodyPr>
          <a:lstStyle/>
          <a:p>
            <a:r>
              <a:rPr lang="it-IT" sz="8800" b="1" dirty="0" smtClean="0">
                <a:solidFill>
                  <a:schemeClr val="bg1"/>
                </a:solidFill>
                <a:latin typeface="Chiller" pitchFamily="82" charset="0"/>
              </a:rPr>
              <a:t>THE</a:t>
            </a:r>
            <a:endParaRPr lang="it-IT" sz="8800" b="1" dirty="0">
              <a:solidFill>
                <a:schemeClr val="bg1"/>
              </a:solidFill>
              <a:latin typeface="Chiller" pitchFamily="8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31325" y="5689116"/>
            <a:ext cx="6400800" cy="476188"/>
          </a:xfrm>
        </p:spPr>
        <p:txBody>
          <a:bodyPr>
            <a:normAutofit fontScale="62500" lnSpcReduction="20000"/>
          </a:bodyPr>
          <a:lstStyle/>
          <a:p>
            <a:r>
              <a:rPr lang="it-IT" sz="4800" dirty="0" smtClean="0">
                <a:solidFill>
                  <a:srgbClr val="FFFFFF"/>
                </a:solidFill>
                <a:latin typeface="Brush Script MT" pitchFamily="66" charset="0"/>
                <a:cs typeface="Andalus" panose="02020603050405020304" pitchFamily="18" charset="-78"/>
              </a:rPr>
              <a:t>By Pietro </a:t>
            </a:r>
            <a:r>
              <a:rPr lang="it-IT" sz="4800" dirty="0" err="1" smtClean="0">
                <a:solidFill>
                  <a:srgbClr val="FFFFFF"/>
                </a:solidFill>
                <a:latin typeface="Brush Script MT" pitchFamily="66" charset="0"/>
                <a:cs typeface="Andalus" panose="02020603050405020304" pitchFamily="18" charset="-78"/>
              </a:rPr>
              <a:t>Alamia</a:t>
            </a:r>
            <a:r>
              <a:rPr lang="it-IT" sz="4800" dirty="0" smtClean="0">
                <a:solidFill>
                  <a:srgbClr val="FFFFFF"/>
                </a:solidFill>
                <a:latin typeface="Brush Script MT" pitchFamily="66" charset="0"/>
                <a:cs typeface="Andalus" panose="02020603050405020304" pitchFamily="18" charset="-78"/>
              </a:rPr>
              <a:t> and Giacomo Fabiani</a:t>
            </a:r>
            <a:endParaRPr lang="it-IT" sz="4800" dirty="0">
              <a:solidFill>
                <a:srgbClr val="FFFFFF"/>
              </a:solidFill>
              <a:latin typeface="Brush Script MT" pitchFamily="66" charset="0"/>
              <a:cs typeface="Andalus" panose="02020603050405020304" pitchFamily="18" charset="-78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2780928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600" b="1" dirty="0">
                <a:solidFill>
                  <a:schemeClr val="tx2"/>
                </a:solidFill>
                <a:latin typeface="Chiller" pitchFamily="82" charset="0"/>
              </a:rPr>
              <a:t>NETHERLANDS</a:t>
            </a:r>
            <a:endParaRPr lang="it-IT" sz="9600" dirty="0">
              <a:solidFill>
                <a:schemeClr val="tx2"/>
              </a:solidFill>
              <a:latin typeface="Chiller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60168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it-IT" sz="6000" dirty="0" smtClean="0">
                <a:solidFill>
                  <a:schemeClr val="tx2"/>
                </a:solidFill>
                <a:latin typeface="Chiller" pitchFamily="82" charset="0"/>
              </a:rPr>
              <a:t>MAIN </a:t>
            </a:r>
            <a:r>
              <a:rPr lang="it-IT" sz="6000" dirty="0">
                <a:solidFill>
                  <a:schemeClr val="tx2"/>
                </a:solidFill>
                <a:latin typeface="Chiller" pitchFamily="82" charset="0"/>
              </a:rPr>
              <a:t>CITIES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600201"/>
            <a:ext cx="8352928" cy="2260848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The </a:t>
            </a:r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cities</a:t>
            </a:r>
            <a:r>
              <a:rPr lang="it-IT" dirty="0" smtClean="0"/>
              <a:t> of the Netherlands are Amsterdam, the capital city,  The </a:t>
            </a:r>
            <a:r>
              <a:rPr lang="it-IT" dirty="0" err="1" smtClean="0">
                <a:solidFill>
                  <a:srgbClr val="FF0000"/>
                </a:solidFill>
              </a:rPr>
              <a:t>Hague</a:t>
            </a:r>
            <a:r>
              <a:rPr lang="it-IT" dirty="0" smtClean="0"/>
              <a:t>, the </a:t>
            </a:r>
            <a:r>
              <a:rPr lang="it-IT" dirty="0" err="1" smtClean="0"/>
              <a:t>administrative</a:t>
            </a:r>
            <a:r>
              <a:rPr lang="it-IT" dirty="0" smtClean="0"/>
              <a:t> </a:t>
            </a:r>
            <a:r>
              <a:rPr lang="it-IT" dirty="0" err="1" smtClean="0"/>
              <a:t>centre</a:t>
            </a:r>
            <a:r>
              <a:rPr lang="it-IT" dirty="0" smtClean="0"/>
              <a:t>, and Rotterdam, the </a:t>
            </a:r>
            <a:r>
              <a:rPr lang="it-IT" dirty="0" err="1" smtClean="0"/>
              <a:t>largest</a:t>
            </a:r>
            <a:r>
              <a:rPr lang="it-IT" dirty="0" smtClean="0"/>
              <a:t> </a:t>
            </a:r>
            <a:r>
              <a:rPr lang="it-IT" dirty="0" err="1" smtClean="0"/>
              <a:t>port</a:t>
            </a:r>
            <a:r>
              <a:rPr lang="it-IT" dirty="0" smtClean="0"/>
              <a:t> in Europe.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2208" cy="1053117"/>
          </a:xfrm>
          <a:prstGeom prst="rect">
            <a:avLst/>
          </a:prstGeom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3352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2610"/>
            <a:ext cx="4516760" cy="338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865488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greenme.it/images/smart_city/2013-11-25_1025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35" y="118417"/>
            <a:ext cx="8296729" cy="66949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it-IT" sz="6000" dirty="0">
                <a:solidFill>
                  <a:schemeClr val="tx2"/>
                </a:solidFill>
                <a:latin typeface="Chiller" pitchFamily="82" charset="0"/>
              </a:rPr>
              <a:t>ROTTERDAM PORT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2208" cy="10531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0929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it-IT" sz="6000" dirty="0">
                <a:solidFill>
                  <a:schemeClr val="tx2"/>
                </a:solidFill>
                <a:latin typeface="Chiller" pitchFamily="82" charset="0"/>
              </a:rPr>
              <a:t>CULTURE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In the Netherlands, in </a:t>
            </a:r>
            <a:r>
              <a:rPr lang="it-IT" dirty="0" err="1" smtClean="0"/>
              <a:t>summer</a:t>
            </a:r>
            <a:r>
              <a:rPr lang="it-IT" dirty="0" smtClean="0"/>
              <a:t>, </a:t>
            </a:r>
            <a:r>
              <a:rPr lang="it-IT" dirty="0" err="1" smtClean="0"/>
              <a:t>there</a:t>
            </a:r>
            <a:r>
              <a:rPr lang="it-IT" dirty="0" smtClean="0"/>
              <a:t>’s a </a:t>
            </a:r>
            <a:r>
              <a:rPr lang="it-IT" dirty="0" err="1" smtClean="0"/>
              <a:t>great</a:t>
            </a:r>
            <a:r>
              <a:rPr lang="it-IT" dirty="0" smtClean="0"/>
              <a:t> jazz party, in </a:t>
            </a:r>
            <a:r>
              <a:rPr lang="it-IT" dirty="0" smtClean="0">
                <a:solidFill>
                  <a:srgbClr val="FF0000"/>
                </a:solidFill>
              </a:rPr>
              <a:t>The </a:t>
            </a:r>
            <a:r>
              <a:rPr lang="it-IT" dirty="0" err="1" smtClean="0">
                <a:solidFill>
                  <a:srgbClr val="FF0000"/>
                </a:solidFill>
              </a:rPr>
              <a:t>Hague</a:t>
            </a:r>
            <a:r>
              <a:rPr lang="it-IT" dirty="0" smtClean="0"/>
              <a:t>: the «North Sea Jazz».</a:t>
            </a:r>
          </a:p>
          <a:p>
            <a:r>
              <a:rPr lang="it-IT" dirty="0" err="1" smtClean="0"/>
              <a:t>Dutchmen</a:t>
            </a:r>
            <a:r>
              <a:rPr lang="it-IT" dirty="0" smtClean="0"/>
              <a:t> use </a:t>
            </a:r>
            <a:r>
              <a:rPr lang="it-IT" dirty="0" err="1" smtClean="0"/>
              <a:t>frequently</a:t>
            </a:r>
            <a:r>
              <a:rPr lang="it-IT" dirty="0" smtClean="0"/>
              <a:t> the bike. </a:t>
            </a:r>
            <a:r>
              <a:rPr lang="it-IT" dirty="0" err="1" smtClean="0"/>
              <a:t>It</a:t>
            </a:r>
            <a:r>
              <a:rPr lang="it-IT" dirty="0" smtClean="0"/>
              <a:t>’s </a:t>
            </a:r>
            <a:r>
              <a:rPr lang="it-IT" dirty="0" err="1" smtClean="0"/>
              <a:t>used</a:t>
            </a:r>
            <a:r>
              <a:rPr lang="it-IT" dirty="0" smtClean="0"/>
              <a:t> more </a:t>
            </a:r>
            <a:r>
              <a:rPr lang="it-IT" dirty="0" err="1" smtClean="0"/>
              <a:t>than</a:t>
            </a:r>
            <a:r>
              <a:rPr lang="it-IT" dirty="0" smtClean="0"/>
              <a:t> the car </a:t>
            </a:r>
            <a:r>
              <a:rPr lang="it-IT" dirty="0" err="1" smtClean="0"/>
              <a:t>because</a:t>
            </a:r>
            <a:r>
              <a:rPr lang="it-IT" dirty="0" smtClean="0"/>
              <a:t> the </a:t>
            </a:r>
            <a:r>
              <a:rPr lang="it-IT" dirty="0" err="1" smtClean="0"/>
              <a:t>the</a:t>
            </a:r>
            <a:r>
              <a:rPr lang="it-IT" dirty="0" smtClean="0"/>
              <a:t> </a:t>
            </a:r>
            <a:r>
              <a:rPr lang="it-IT" dirty="0" err="1" smtClean="0"/>
              <a:t>territory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flat</a:t>
            </a:r>
            <a:r>
              <a:rPr lang="it-IT" dirty="0" smtClean="0"/>
              <a:t> and the bike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practic</a:t>
            </a:r>
            <a:r>
              <a:rPr lang="it-IT" dirty="0" err="1" smtClean="0">
                <a:solidFill>
                  <a:srgbClr val="FF0000"/>
                </a:solidFill>
              </a:rPr>
              <a:t>al</a:t>
            </a:r>
            <a:r>
              <a:rPr lang="it-IT" dirty="0" smtClean="0"/>
              <a:t>, </a:t>
            </a:r>
            <a:r>
              <a:rPr lang="it-IT" dirty="0" err="1" smtClean="0"/>
              <a:t>economic</a:t>
            </a:r>
            <a:r>
              <a:rPr lang="it-IT" dirty="0" smtClean="0"/>
              <a:t> and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doesn</a:t>
            </a:r>
            <a:r>
              <a:rPr lang="it-IT" dirty="0" smtClean="0"/>
              <a:t>’t pollute.</a:t>
            </a:r>
          </a:p>
          <a:p>
            <a:r>
              <a:rPr lang="it-IT" dirty="0" smtClean="0"/>
              <a:t>In the Netherlands </a:t>
            </a:r>
            <a:r>
              <a:rPr lang="it-IT" dirty="0" err="1" smtClean="0"/>
              <a:t>there</a:t>
            </a:r>
            <a:r>
              <a:rPr lang="it-IT" dirty="0" smtClean="0"/>
              <a:t> are </a:t>
            </a:r>
            <a:r>
              <a:rPr lang="it-IT" dirty="0" err="1" smtClean="0"/>
              <a:t>many</a:t>
            </a:r>
            <a:r>
              <a:rPr lang="it-IT" dirty="0" smtClean="0"/>
              <a:t> </a:t>
            </a:r>
            <a:r>
              <a:rPr lang="it-IT" dirty="0" err="1" smtClean="0"/>
              <a:t>windmills</a:t>
            </a:r>
            <a:r>
              <a:rPr lang="it-IT" dirty="0" smtClean="0"/>
              <a:t>; in the </a:t>
            </a:r>
            <a:r>
              <a:rPr lang="it-IT" dirty="0" err="1" smtClean="0"/>
              <a:t>past</a:t>
            </a:r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grind</a:t>
            </a:r>
            <a:r>
              <a:rPr lang="it-IT" dirty="0" smtClean="0"/>
              <a:t> </a:t>
            </a:r>
            <a:r>
              <a:rPr lang="it-IT" dirty="0" err="1" smtClean="0"/>
              <a:t>wheat</a:t>
            </a:r>
            <a:r>
              <a:rPr lang="it-IT" dirty="0" smtClean="0"/>
              <a:t> and </a:t>
            </a:r>
            <a:r>
              <a:rPr lang="it-IT" dirty="0" err="1" smtClean="0"/>
              <a:t>now</a:t>
            </a:r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are </a:t>
            </a:r>
            <a:r>
              <a:rPr lang="it-IT" dirty="0" err="1" smtClean="0"/>
              <a:t>monuments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2208" cy="10531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5488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61925"/>
            <a:ext cx="4373984" cy="279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64704"/>
            <a:ext cx="4521120" cy="2588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21975"/>
            <a:ext cx="25922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58"/>
            <a:ext cx="1872208" cy="1053117"/>
          </a:xfrm>
          <a:prstGeom prst="rect">
            <a:avLst/>
          </a:prstGeom>
        </p:spPr>
      </p:pic>
      <p:sp>
        <p:nvSpPr>
          <p:cNvPr id="6" name="AutoShape 4" descr="Risultati immagini per north sea jazz festiv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6" descr="Risultati immagini per north sea jazz festiv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122" name="Picture 2" descr="http://www.holland.com/upload_mm/4/a/f/21518_fullimage_woman_on_bike_on_canal_bridge_in_snowy_amsterdam_560x3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57"/>
            <a:ext cx="5334000" cy="3333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1979712" y="18558"/>
            <a:ext cx="704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dirty="0" smtClean="0">
                <a:solidFill>
                  <a:schemeClr val="tx2"/>
                </a:solidFill>
                <a:latin typeface="Chiller" pitchFamily="82" charset="0"/>
              </a:rPr>
              <a:t>W THE NETHERLANDS!</a:t>
            </a:r>
            <a:endParaRPr lang="it-IT" sz="6600" dirty="0">
              <a:solidFill>
                <a:schemeClr val="tx2"/>
              </a:solidFill>
              <a:latin typeface="Chiller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07971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2780928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600" b="1" dirty="0" smtClean="0">
                <a:solidFill>
                  <a:schemeClr val="tx2"/>
                </a:solidFill>
                <a:latin typeface="Chiller" pitchFamily="82" charset="0"/>
              </a:rPr>
              <a:t>THE END</a:t>
            </a:r>
            <a:endParaRPr lang="it-IT" sz="9600" dirty="0">
              <a:solidFill>
                <a:schemeClr val="tx2"/>
              </a:solidFill>
              <a:latin typeface="Chiller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9224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13" y="1441574"/>
            <a:ext cx="7783574" cy="486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59832" y="116632"/>
            <a:ext cx="5050904" cy="707988"/>
          </a:xfrm>
        </p:spPr>
        <p:txBody>
          <a:bodyPr>
            <a:noAutofit/>
          </a:bodyPr>
          <a:lstStyle/>
          <a:p>
            <a:r>
              <a:rPr lang="it-IT" sz="6000" dirty="0" smtClean="0">
                <a:solidFill>
                  <a:schemeClr val="tx2"/>
                </a:solidFill>
                <a:latin typeface="Chiller" pitchFamily="82" charset="0"/>
              </a:rPr>
              <a:t>WHERE ARE </a:t>
            </a:r>
            <a:r>
              <a:rPr lang="it-IT" sz="6000" dirty="0" smtClean="0">
                <a:solidFill>
                  <a:srgbClr val="FF0000"/>
                </a:solidFill>
                <a:latin typeface="Chiller" pitchFamily="82" charset="0"/>
              </a:rPr>
              <a:t>THEY</a:t>
            </a:r>
            <a:r>
              <a:rPr lang="it-IT" sz="6000" dirty="0" smtClean="0">
                <a:solidFill>
                  <a:schemeClr val="tx2"/>
                </a:solidFill>
                <a:latin typeface="Chiller" pitchFamily="82" charset="0"/>
              </a:rPr>
              <a:t>?</a:t>
            </a:r>
            <a:endParaRPr lang="it-IT" sz="6000" dirty="0">
              <a:solidFill>
                <a:schemeClr val="tx2"/>
              </a:solidFill>
              <a:latin typeface="Chiller" pitchFamily="82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2208" cy="1053117"/>
          </a:xfrm>
          <a:prstGeom prst="rect">
            <a:avLst/>
          </a:prstGeom>
        </p:spPr>
      </p:pic>
      <p:sp>
        <p:nvSpPr>
          <p:cNvPr id="9" name="Freccia a destra 8"/>
          <p:cNvSpPr/>
          <p:nvPr/>
        </p:nvSpPr>
        <p:spPr>
          <a:xfrm>
            <a:off x="1178372" y="2741152"/>
            <a:ext cx="3078088" cy="139439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43162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72208" y="-27384"/>
            <a:ext cx="6814592" cy="1143000"/>
          </a:xfrm>
        </p:spPr>
        <p:txBody>
          <a:bodyPr>
            <a:normAutofit/>
          </a:bodyPr>
          <a:lstStyle/>
          <a:p>
            <a:r>
              <a:rPr lang="it-IT" sz="6000" dirty="0">
                <a:solidFill>
                  <a:schemeClr val="tx2"/>
                </a:solidFill>
                <a:latin typeface="Chiller" pitchFamily="82" charset="0"/>
              </a:rPr>
              <a:t>PHYSICAL GEOGRAPHY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02348" y="980728"/>
            <a:ext cx="3906156" cy="1804492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it-IT" sz="2200" dirty="0"/>
              <a:t>The Netherlands </a:t>
            </a:r>
            <a:r>
              <a:rPr lang="it-IT" sz="2200" dirty="0" err="1" smtClean="0"/>
              <a:t>border</a:t>
            </a:r>
            <a:r>
              <a:rPr lang="it-IT" sz="2200" dirty="0" smtClean="0"/>
              <a:t> </a:t>
            </a:r>
            <a:r>
              <a:rPr lang="it-IT" sz="2200" dirty="0"/>
              <a:t>Germany to the South </a:t>
            </a:r>
            <a:r>
              <a:rPr lang="it-IT" sz="2200" dirty="0" smtClean="0"/>
              <a:t>East, </a:t>
            </a:r>
            <a:r>
              <a:rPr lang="en-US" sz="2200" dirty="0"/>
              <a:t>Belgium</a:t>
            </a:r>
            <a:r>
              <a:rPr lang="it-IT" sz="2200" dirty="0"/>
              <a:t> to the </a:t>
            </a:r>
            <a:r>
              <a:rPr lang="it-IT" sz="2200" dirty="0" smtClean="0"/>
              <a:t>South West</a:t>
            </a:r>
            <a:r>
              <a:rPr lang="it-IT" sz="2200" dirty="0"/>
              <a:t>, </a:t>
            </a:r>
            <a:r>
              <a:rPr lang="it-IT" sz="2200" dirty="0" smtClean="0"/>
              <a:t>North </a:t>
            </a:r>
            <a:r>
              <a:rPr lang="it-IT" sz="2200" dirty="0"/>
              <a:t>Sea to the North and </a:t>
            </a:r>
            <a:r>
              <a:rPr lang="it-IT" sz="2200" dirty="0" err="1"/>
              <a:t>Frisian</a:t>
            </a:r>
            <a:r>
              <a:rPr lang="it-IT" sz="2200" dirty="0"/>
              <a:t> </a:t>
            </a:r>
            <a:r>
              <a:rPr lang="it-IT" sz="2200" dirty="0" err="1"/>
              <a:t>Islands</a:t>
            </a:r>
            <a:r>
              <a:rPr lang="it-IT" sz="2200" dirty="0"/>
              <a:t> to the West.</a:t>
            </a:r>
          </a:p>
          <a:p>
            <a:endParaRPr lang="it-IT" sz="2000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5148064" y="2785220"/>
            <a:ext cx="39781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Arial" pitchFamily="34" charset="0"/>
              <a:buChar char="•"/>
            </a:pPr>
            <a:r>
              <a:rPr lang="it-IT" sz="2200" dirty="0"/>
              <a:t>The Netherlands are </a:t>
            </a:r>
            <a:r>
              <a:rPr lang="it-IT" sz="2200" dirty="0" err="1"/>
              <a:t>very</a:t>
            </a:r>
            <a:r>
              <a:rPr lang="it-IT" sz="2200" dirty="0"/>
              <a:t> </a:t>
            </a:r>
            <a:r>
              <a:rPr lang="it-IT" sz="2200" dirty="0" err="1"/>
              <a:t>flat</a:t>
            </a:r>
            <a:r>
              <a:rPr lang="it-IT" sz="2200" dirty="0"/>
              <a:t>, </a:t>
            </a:r>
            <a:r>
              <a:rPr lang="it-IT" sz="2200" dirty="0" err="1"/>
              <a:t>because</a:t>
            </a:r>
            <a:r>
              <a:rPr lang="it-IT" sz="2200" dirty="0"/>
              <a:t> the </a:t>
            </a:r>
            <a:r>
              <a:rPr lang="it-IT" sz="2200" dirty="0" err="1"/>
              <a:t>higher</a:t>
            </a:r>
            <a:r>
              <a:rPr lang="it-IT" sz="2200" dirty="0"/>
              <a:t> site </a:t>
            </a:r>
            <a:r>
              <a:rPr lang="it-IT" sz="2200" dirty="0" err="1"/>
              <a:t>is</a:t>
            </a:r>
            <a:r>
              <a:rPr lang="it-IT" sz="2200" dirty="0"/>
              <a:t> on 321 </a:t>
            </a:r>
            <a:r>
              <a:rPr lang="it-IT" sz="2200" dirty="0" err="1"/>
              <a:t>meters</a:t>
            </a:r>
            <a:r>
              <a:rPr lang="it-IT" sz="2200" dirty="0"/>
              <a:t> </a:t>
            </a:r>
            <a:r>
              <a:rPr lang="it-IT" sz="2200" dirty="0" err="1"/>
              <a:t>above</a:t>
            </a:r>
            <a:r>
              <a:rPr lang="it-IT" sz="2200" dirty="0"/>
              <a:t> </a:t>
            </a:r>
            <a:r>
              <a:rPr lang="it-IT" sz="2200" dirty="0" err="1"/>
              <a:t>sea</a:t>
            </a:r>
            <a:r>
              <a:rPr lang="it-IT" sz="2200" dirty="0"/>
              <a:t> </a:t>
            </a:r>
            <a:r>
              <a:rPr lang="it-IT" sz="2200" dirty="0" err="1"/>
              <a:t>level</a:t>
            </a:r>
            <a:r>
              <a:rPr lang="it-IT" sz="2200" dirty="0"/>
              <a:t>. </a:t>
            </a:r>
            <a:r>
              <a:rPr lang="it-IT" sz="2200" dirty="0" err="1"/>
              <a:t>There</a:t>
            </a:r>
            <a:r>
              <a:rPr lang="it-IT" sz="2200" dirty="0"/>
              <a:t> are </a:t>
            </a:r>
            <a:r>
              <a:rPr lang="it-IT" sz="2200" dirty="0" err="1"/>
              <a:t>many</a:t>
            </a:r>
            <a:r>
              <a:rPr lang="it-IT" sz="2200" dirty="0"/>
              <a:t> </a:t>
            </a:r>
            <a:r>
              <a:rPr lang="it-IT" sz="2200" dirty="0" err="1"/>
              <a:t>rivers</a:t>
            </a:r>
            <a:r>
              <a:rPr lang="it-IT" sz="2200" dirty="0"/>
              <a:t> </a:t>
            </a:r>
            <a:r>
              <a:rPr lang="it-IT" sz="2200" dirty="0" err="1"/>
              <a:t>that</a:t>
            </a:r>
            <a:r>
              <a:rPr lang="it-IT" sz="2200" dirty="0"/>
              <a:t> flow in the North Sea. The </a:t>
            </a:r>
            <a:r>
              <a:rPr lang="it-IT" sz="2200" dirty="0" err="1"/>
              <a:t>most</a:t>
            </a:r>
            <a:r>
              <a:rPr lang="it-IT" sz="2200" dirty="0"/>
              <a:t> </a:t>
            </a:r>
            <a:r>
              <a:rPr lang="it-IT" sz="2200" dirty="0" err="1"/>
              <a:t>important</a:t>
            </a:r>
            <a:r>
              <a:rPr lang="it-IT" sz="2200" dirty="0"/>
              <a:t> are the </a:t>
            </a:r>
            <a:r>
              <a:rPr lang="it-IT" sz="2200" dirty="0" err="1"/>
              <a:t>Rhine</a:t>
            </a:r>
            <a:r>
              <a:rPr lang="it-IT" sz="2200" dirty="0"/>
              <a:t>, the </a:t>
            </a:r>
            <a:r>
              <a:rPr lang="it-IT" sz="2200" dirty="0" err="1"/>
              <a:t>Mosa</a:t>
            </a:r>
            <a:r>
              <a:rPr lang="it-IT" sz="2200" dirty="0"/>
              <a:t> and the  </a:t>
            </a:r>
            <a:r>
              <a:rPr lang="it-IT" sz="2200" dirty="0" err="1"/>
              <a:t>Scheldt</a:t>
            </a:r>
            <a:r>
              <a:rPr lang="it-IT" sz="2200" dirty="0"/>
              <a:t>. </a:t>
            </a:r>
            <a:endParaRPr lang="it-IT" sz="2200" dirty="0" smtClean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2208" cy="105311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148064" y="5247433"/>
            <a:ext cx="39061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200" dirty="0"/>
              <a:t>The climate is temperate and marine, with cool summers and mild winters.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41" y="1123903"/>
            <a:ext cx="4651995" cy="55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066562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19672" y="-27384"/>
            <a:ext cx="7560840" cy="1143000"/>
          </a:xfrm>
        </p:spPr>
        <p:txBody>
          <a:bodyPr>
            <a:normAutofit/>
          </a:bodyPr>
          <a:lstStyle/>
          <a:p>
            <a:r>
              <a:rPr lang="it-IT" sz="5400" dirty="0" smtClean="0">
                <a:solidFill>
                  <a:srgbClr val="FF0000"/>
                </a:solidFill>
                <a:latin typeface="Chiller" pitchFamily="82" charset="0"/>
              </a:rPr>
              <a:t>TYPICAL</a:t>
            </a:r>
            <a:r>
              <a:rPr lang="it-IT" sz="5400" dirty="0" smtClean="0">
                <a:solidFill>
                  <a:schemeClr val="tx2"/>
                </a:solidFill>
                <a:latin typeface="Chiller" pitchFamily="82" charset="0"/>
              </a:rPr>
              <a:t> </a:t>
            </a:r>
            <a:r>
              <a:rPr lang="it-IT" sz="5400" dirty="0" smtClean="0">
                <a:solidFill>
                  <a:srgbClr val="FF0000"/>
                </a:solidFill>
                <a:latin typeface="Chiller" pitchFamily="82" charset="0"/>
              </a:rPr>
              <a:t>DUTCH</a:t>
            </a:r>
            <a:r>
              <a:rPr lang="it-IT" sz="5400" dirty="0" smtClean="0">
                <a:solidFill>
                  <a:schemeClr val="tx2"/>
                </a:solidFill>
                <a:latin typeface="Chiller" pitchFamily="82" charset="0"/>
              </a:rPr>
              <a:t> PLACES</a:t>
            </a:r>
            <a:endParaRPr lang="it-IT" sz="5400" dirty="0">
              <a:solidFill>
                <a:schemeClr val="tx2"/>
              </a:solidFill>
              <a:latin typeface="Chiller" pitchFamily="82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2208" cy="1053117"/>
          </a:xfrm>
          <a:prstGeom prst="rect">
            <a:avLst/>
          </a:prstGeom>
        </p:spPr>
      </p:pic>
      <p:pic>
        <p:nvPicPr>
          <p:cNvPr id="13314" name="Picture 2" descr="http://www.siciliainformazioni.com/wp-content/uploads/2014/11/olan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96752"/>
            <a:ext cx="5238750" cy="3105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holland.com/upload_mm/e/4/8/25632_fullimage_oostport_Delft_winter_560x3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24250"/>
            <a:ext cx="5334000" cy="3333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77733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23728" y="-27384"/>
            <a:ext cx="6563072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6000" dirty="0">
                <a:solidFill>
                  <a:schemeClr val="tx2"/>
                </a:solidFill>
                <a:latin typeface="Chiller" pitchFamily="82" charset="0"/>
              </a:rPr>
              <a:t>POPULATION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228" y="1196753"/>
            <a:ext cx="3602260" cy="3672408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population</a:t>
            </a:r>
            <a:r>
              <a:rPr lang="it-IT" dirty="0" smtClean="0"/>
              <a:t> of </a:t>
            </a:r>
            <a:r>
              <a:rPr lang="it-IT" dirty="0"/>
              <a:t>t</a:t>
            </a:r>
            <a:r>
              <a:rPr lang="it-IT" dirty="0" smtClean="0"/>
              <a:t>he Netherlands </a:t>
            </a:r>
            <a:r>
              <a:rPr lang="it-IT" dirty="0" err="1" smtClean="0"/>
              <a:t>is</a:t>
            </a:r>
            <a:r>
              <a:rPr lang="it-IT" dirty="0" smtClean="0"/>
              <a:t>  </a:t>
            </a:r>
            <a:r>
              <a:rPr lang="it-IT" dirty="0" err="1" smtClean="0"/>
              <a:t>about</a:t>
            </a:r>
            <a:r>
              <a:rPr lang="it-IT" dirty="0" smtClean="0"/>
              <a:t> 16 </a:t>
            </a:r>
            <a:r>
              <a:rPr lang="it-IT" dirty="0" err="1" smtClean="0"/>
              <a:t>millions</a:t>
            </a:r>
            <a:r>
              <a:rPr lang="it-IT" dirty="0" smtClean="0"/>
              <a:t>. </a:t>
            </a:r>
            <a:r>
              <a:rPr lang="it-IT" dirty="0" err="1" smtClean="0"/>
              <a:t>There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an high </a:t>
            </a:r>
            <a:r>
              <a:rPr lang="it-IT" dirty="0" err="1" smtClean="0"/>
              <a:t>population</a:t>
            </a:r>
            <a:r>
              <a:rPr lang="it-IT" dirty="0" smtClean="0"/>
              <a:t> </a:t>
            </a:r>
            <a:r>
              <a:rPr lang="it-IT" dirty="0" err="1" smtClean="0"/>
              <a:t>density</a:t>
            </a:r>
            <a:r>
              <a:rPr lang="it-IT" dirty="0" smtClean="0"/>
              <a:t>. </a:t>
            </a:r>
          </a:p>
          <a:p>
            <a:r>
              <a:rPr lang="it-IT" dirty="0" err="1" smtClean="0"/>
              <a:t>Dutchmen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another</a:t>
            </a:r>
            <a:r>
              <a:rPr lang="it-IT" dirty="0" smtClean="0"/>
              <a:t> </a:t>
            </a:r>
            <a:r>
              <a:rPr lang="it-IT" dirty="0" err="1" smtClean="0"/>
              <a:t>name</a:t>
            </a:r>
            <a:r>
              <a:rPr lang="it-IT" dirty="0" smtClean="0"/>
              <a:t> of the </a:t>
            </a:r>
            <a:r>
              <a:rPr lang="it-IT" dirty="0" err="1" smtClean="0"/>
              <a:t>Netherlanders</a:t>
            </a:r>
            <a:r>
              <a:rPr lang="it-IT" dirty="0" smtClean="0"/>
              <a:t>.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language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Dutch</a:t>
            </a:r>
            <a:r>
              <a:rPr lang="it-IT" dirty="0" smtClean="0"/>
              <a:t>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2208" cy="1053117"/>
          </a:xfrm>
          <a:prstGeom prst="rect">
            <a:avLst/>
          </a:prstGeom>
        </p:spPr>
      </p:pic>
      <p:pic>
        <p:nvPicPr>
          <p:cNvPr id="12290" name="Picture 2" descr="http://www.holland.com/upload_mm/7/c/4/1509_fullimage_Urk%20kinderen%20klederdracht.jpg_560x3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488" y="1052736"/>
            <a:ext cx="5334000" cy="3333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220072" y="4725144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400" dirty="0"/>
              <a:t>The 41% of the </a:t>
            </a:r>
            <a:r>
              <a:rPr lang="it-IT" sz="2400" dirty="0" err="1"/>
              <a:t>population</a:t>
            </a:r>
            <a:r>
              <a:rPr lang="it-IT" sz="2400" dirty="0"/>
              <a:t> </a:t>
            </a:r>
            <a:r>
              <a:rPr lang="it-IT" sz="2400" dirty="0" err="1"/>
              <a:t>isn’t</a:t>
            </a:r>
            <a:r>
              <a:rPr lang="it-IT" sz="2400" dirty="0"/>
              <a:t> </a:t>
            </a:r>
            <a:r>
              <a:rPr lang="it-IT" sz="2400" dirty="0" err="1"/>
              <a:t>religious</a:t>
            </a:r>
            <a:r>
              <a:rPr lang="it-IT" sz="2400" dirty="0"/>
              <a:t>, the 31% </a:t>
            </a:r>
            <a:r>
              <a:rPr lang="it-IT" sz="2400" dirty="0" err="1"/>
              <a:t>is</a:t>
            </a:r>
            <a:r>
              <a:rPr lang="it-IT" sz="2400" dirty="0"/>
              <a:t> Roman </a:t>
            </a:r>
            <a:r>
              <a:rPr lang="it-IT" sz="2400" dirty="0" err="1"/>
              <a:t>Catholic</a:t>
            </a:r>
            <a:r>
              <a:rPr lang="it-IT" sz="2400" dirty="0"/>
              <a:t> and the </a:t>
            </a:r>
            <a:r>
              <a:rPr lang="it-IT" sz="2400" dirty="0" err="1"/>
              <a:t>rest</a:t>
            </a:r>
            <a:r>
              <a:rPr lang="it-IT" sz="2400" dirty="0"/>
              <a:t> 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Protestant</a:t>
            </a:r>
            <a:r>
              <a:rPr lang="it-IT" sz="2400" dirty="0"/>
              <a:t> and </a:t>
            </a:r>
            <a:r>
              <a:rPr lang="it-IT" sz="2400" dirty="0" err="1"/>
              <a:t>Muslim</a:t>
            </a:r>
            <a:r>
              <a:rPr lang="it-IT" sz="2400" dirty="0"/>
              <a:t>. </a:t>
            </a:r>
          </a:p>
        </p:txBody>
      </p:sp>
      <p:pic>
        <p:nvPicPr>
          <p:cNvPr id="12292" name="Picture 4" descr="http://img1.iol.it/c/imgv/foto/35089823/11/309/shutterstock_81611509-350874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32" y="4717876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540423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6000" dirty="0">
                <a:solidFill>
                  <a:schemeClr val="tx2"/>
                </a:solidFill>
                <a:latin typeface="Chiller" pitchFamily="82" charset="0"/>
              </a:rPr>
              <a:t>ECONOMY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20" y="1233645"/>
            <a:ext cx="9007976" cy="5435715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crops</a:t>
            </a:r>
            <a:r>
              <a:rPr lang="it-IT" dirty="0" smtClean="0"/>
              <a:t> are </a:t>
            </a:r>
            <a:r>
              <a:rPr lang="en-US" dirty="0" smtClean="0"/>
              <a:t>grains, potatoes, sugar beets, fruits, vegetables and flowers, especially tulips; breeding and </a:t>
            </a:r>
            <a:r>
              <a:rPr lang="en-US" sz="3300" dirty="0" smtClean="0"/>
              <a:t>fishing</a:t>
            </a:r>
            <a:r>
              <a:rPr lang="en-US" dirty="0" smtClean="0"/>
              <a:t> are very important.</a:t>
            </a:r>
          </a:p>
          <a:p>
            <a:r>
              <a:rPr lang="en-US" dirty="0" smtClean="0"/>
              <a:t>The Netherlands are rich in mineral areas: people extract  natural gas, oil, peat, limestone</a:t>
            </a:r>
            <a:r>
              <a:rPr lang="en-US" dirty="0"/>
              <a:t> </a:t>
            </a:r>
            <a:r>
              <a:rPr lang="en-US" dirty="0" smtClean="0"/>
              <a:t>and mineral salt. The Netherlands are rich in arable lands.</a:t>
            </a:r>
          </a:p>
          <a:p>
            <a:r>
              <a:rPr lang="it-IT" dirty="0" smtClean="0"/>
              <a:t>The </a:t>
            </a:r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industries</a:t>
            </a:r>
            <a:r>
              <a:rPr lang="it-IT" dirty="0" smtClean="0"/>
              <a:t> are </a:t>
            </a:r>
            <a:r>
              <a:rPr lang="it-IT" dirty="0" err="1" smtClean="0"/>
              <a:t>agroindustries</a:t>
            </a:r>
            <a:r>
              <a:rPr lang="it-IT" dirty="0" smtClean="0"/>
              <a:t>, metal and </a:t>
            </a:r>
            <a:r>
              <a:rPr lang="it-IT" dirty="0" err="1" smtClean="0"/>
              <a:t>engineering</a:t>
            </a:r>
            <a:r>
              <a:rPr lang="it-IT" dirty="0" smtClean="0"/>
              <a:t> productions, </a:t>
            </a:r>
            <a:r>
              <a:rPr lang="it-IT" dirty="0" err="1" smtClean="0"/>
              <a:t>electrical</a:t>
            </a:r>
            <a:r>
              <a:rPr lang="it-IT" dirty="0" smtClean="0"/>
              <a:t> </a:t>
            </a:r>
            <a:r>
              <a:rPr lang="it-IT" dirty="0" err="1" smtClean="0"/>
              <a:t>machinery</a:t>
            </a:r>
            <a:r>
              <a:rPr lang="it-IT" dirty="0" smtClean="0"/>
              <a:t> and </a:t>
            </a:r>
            <a:r>
              <a:rPr lang="it-IT" dirty="0" err="1" smtClean="0"/>
              <a:t>equipment</a:t>
            </a:r>
            <a:r>
              <a:rPr lang="it-IT" dirty="0" smtClean="0"/>
              <a:t> production, </a:t>
            </a:r>
            <a:r>
              <a:rPr lang="it-IT" dirty="0" err="1" smtClean="0"/>
              <a:t>chemicals</a:t>
            </a:r>
            <a:r>
              <a:rPr lang="it-IT" dirty="0" smtClean="0"/>
              <a:t>, </a:t>
            </a:r>
            <a:r>
              <a:rPr lang="it-IT" dirty="0" err="1" smtClean="0"/>
              <a:t>petroleum</a:t>
            </a:r>
            <a:r>
              <a:rPr lang="it-IT" dirty="0" smtClean="0"/>
              <a:t>, </a:t>
            </a:r>
            <a:r>
              <a:rPr lang="it-IT" dirty="0" err="1" smtClean="0"/>
              <a:t>construction</a:t>
            </a:r>
            <a:r>
              <a:rPr lang="it-IT" dirty="0" smtClean="0"/>
              <a:t>, </a:t>
            </a:r>
            <a:r>
              <a:rPr lang="it-IT" dirty="0" err="1" smtClean="0"/>
              <a:t>microelectronics</a:t>
            </a:r>
            <a:r>
              <a:rPr lang="it-IT" dirty="0" smtClean="0"/>
              <a:t>. </a:t>
            </a:r>
          </a:p>
          <a:p>
            <a:r>
              <a:rPr lang="en-US" dirty="0" smtClean="0"/>
              <a:t>People </a:t>
            </a:r>
            <a:r>
              <a:rPr lang="en-US" dirty="0"/>
              <a:t>export machinery and equipment, chemicals, </a:t>
            </a:r>
            <a:r>
              <a:rPr lang="en-US" dirty="0" smtClean="0"/>
              <a:t>fuels, flowers and plants and import other machinery, chemicals, foodstuffs and clothes.</a:t>
            </a:r>
          </a:p>
          <a:p>
            <a:r>
              <a:rPr lang="en-US" dirty="0" smtClean="0"/>
              <a:t>Dutch currency is the euro.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2208" cy="10531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7661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6000" dirty="0">
                <a:solidFill>
                  <a:schemeClr val="tx2"/>
                </a:solidFill>
                <a:latin typeface="Chiller" pitchFamily="82" charset="0"/>
              </a:rPr>
              <a:t>HISTORY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The Netherlands were born in 1579 and their name was United Provinces. The United Provinces were a protestant republic that fought against Spain and France.  After </a:t>
            </a:r>
            <a:r>
              <a:rPr lang="en-US" dirty="0" smtClean="0"/>
              <a:t>the war they </a:t>
            </a:r>
            <a:r>
              <a:rPr lang="en-US" dirty="0"/>
              <a:t>formed a unique kingdom with Belgium but in 1830 Belgium </a:t>
            </a:r>
            <a:r>
              <a:rPr lang="en-US" dirty="0" smtClean="0">
                <a:solidFill>
                  <a:srgbClr val="FF0000"/>
                </a:solidFill>
              </a:rPr>
              <a:t>become</a:t>
            </a:r>
            <a:r>
              <a:rPr lang="en-US" dirty="0" smtClean="0"/>
              <a:t> an </a:t>
            </a:r>
            <a:r>
              <a:rPr lang="en-US" dirty="0" smtClean="0">
                <a:solidFill>
                  <a:srgbClr val="FF0000"/>
                </a:solidFill>
              </a:rPr>
              <a:t>independent</a:t>
            </a:r>
            <a:r>
              <a:rPr lang="en-US" dirty="0" smtClean="0"/>
              <a:t> country. </a:t>
            </a:r>
            <a:r>
              <a:rPr lang="en-US" dirty="0"/>
              <a:t>In first World War </a:t>
            </a:r>
            <a:r>
              <a:rPr lang="en-US" dirty="0" smtClean="0"/>
              <a:t>Netherlands were </a:t>
            </a:r>
            <a:r>
              <a:rPr lang="en-US" dirty="0"/>
              <a:t>neutral but in second World War Germany invaded </a:t>
            </a:r>
            <a:r>
              <a:rPr lang="en-US" dirty="0" smtClean="0"/>
              <a:t>them. </a:t>
            </a:r>
            <a:r>
              <a:rPr lang="en-US" dirty="0"/>
              <a:t>The Netherlands were freed by </a:t>
            </a:r>
            <a:r>
              <a:rPr lang="en-US" dirty="0" smtClean="0"/>
              <a:t>American </a:t>
            </a:r>
            <a:r>
              <a:rPr lang="en-US" dirty="0"/>
              <a:t>troops. </a:t>
            </a:r>
            <a:r>
              <a:rPr lang="en-US" dirty="0" smtClean="0"/>
              <a:t>Nowadays the </a:t>
            </a:r>
            <a:r>
              <a:rPr lang="en-US" dirty="0"/>
              <a:t>Netherlands are a kingdom and the king is </a:t>
            </a:r>
            <a:r>
              <a:rPr lang="en-US" dirty="0" err="1"/>
              <a:t>Guglielmo</a:t>
            </a:r>
            <a:r>
              <a:rPr lang="en-US" dirty="0"/>
              <a:t> Alessandro.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2208" cy="10531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3334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6000" dirty="0">
                <a:solidFill>
                  <a:schemeClr val="tx2"/>
                </a:solidFill>
                <a:latin typeface="Chiller" pitchFamily="82" charset="0"/>
              </a:rPr>
              <a:t>KING GUGLIELMO ALESSANDRO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2208" cy="1053117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56" y="1412777"/>
            <a:ext cx="7512289" cy="499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147341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it-IT" sz="6000" dirty="0" smtClean="0">
                <a:solidFill>
                  <a:schemeClr val="tx2"/>
                </a:solidFill>
                <a:latin typeface="Chiller" pitchFamily="82" charset="0"/>
              </a:rPr>
              <a:t>POLDERS AND DIKES</a:t>
            </a:r>
            <a:endParaRPr lang="it-IT" sz="6000" dirty="0">
              <a:solidFill>
                <a:schemeClr val="tx2"/>
              </a:solidFill>
              <a:latin typeface="Chiller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24874" y="1340768"/>
            <a:ext cx="4239614" cy="5400600"/>
          </a:xfrm>
        </p:spPr>
        <p:txBody>
          <a:bodyPr>
            <a:noAutofit/>
          </a:bodyPr>
          <a:lstStyle/>
          <a:p>
            <a:r>
              <a:rPr lang="it-IT" sz="2200" dirty="0" smtClean="0"/>
              <a:t>In the 1287 the </a:t>
            </a:r>
            <a:r>
              <a:rPr lang="it-IT" sz="2200" dirty="0" err="1" smtClean="0"/>
              <a:t>terpen</a:t>
            </a:r>
            <a:r>
              <a:rPr lang="it-IT" sz="2200" dirty="0" smtClean="0"/>
              <a:t> and </a:t>
            </a:r>
            <a:r>
              <a:rPr lang="it-IT" sz="2200" dirty="0" err="1" smtClean="0"/>
              <a:t>dikes</a:t>
            </a:r>
            <a:r>
              <a:rPr lang="it-IT" sz="2200" dirty="0" smtClean="0"/>
              <a:t> </a:t>
            </a:r>
            <a:r>
              <a:rPr lang="it-IT" sz="2200" dirty="0" err="1" smtClean="0"/>
              <a:t>that</a:t>
            </a:r>
            <a:r>
              <a:rPr lang="it-IT" sz="2200" dirty="0" smtClean="0"/>
              <a:t> </a:t>
            </a:r>
            <a:r>
              <a:rPr lang="it-IT" sz="2200" dirty="0" err="1" smtClean="0"/>
              <a:t>held</a:t>
            </a:r>
            <a:r>
              <a:rPr lang="it-IT" sz="2200" dirty="0" smtClean="0"/>
              <a:t> back the North Sea </a:t>
            </a:r>
            <a:r>
              <a:rPr lang="it-IT" sz="2200" dirty="0" err="1" smtClean="0"/>
              <a:t>failed</a:t>
            </a:r>
            <a:r>
              <a:rPr lang="it-IT" sz="2200" dirty="0" smtClean="0"/>
              <a:t> and water </a:t>
            </a:r>
            <a:r>
              <a:rPr lang="it-IT" sz="2200" dirty="0" err="1" smtClean="0"/>
              <a:t>flooded</a:t>
            </a:r>
            <a:r>
              <a:rPr lang="it-IT" sz="2200" dirty="0" smtClean="0"/>
              <a:t> the country. A new </a:t>
            </a:r>
            <a:r>
              <a:rPr lang="it-IT" sz="2200" dirty="0" err="1" smtClean="0"/>
              <a:t>bay</a:t>
            </a:r>
            <a:r>
              <a:rPr lang="it-IT" sz="2200" dirty="0" smtClean="0"/>
              <a:t>, the Zuiderzee (South Sea), </a:t>
            </a:r>
            <a:r>
              <a:rPr lang="it-IT" sz="2200" dirty="0" err="1" smtClean="0"/>
              <a:t>was</a:t>
            </a:r>
            <a:r>
              <a:rPr lang="it-IT" sz="2200" dirty="0" smtClean="0"/>
              <a:t> </a:t>
            </a:r>
            <a:r>
              <a:rPr lang="it-IT" sz="2200" dirty="0" err="1" smtClean="0"/>
              <a:t>created</a:t>
            </a:r>
            <a:r>
              <a:rPr lang="it-IT" sz="2200" dirty="0" smtClean="0"/>
              <a:t> over </a:t>
            </a:r>
            <a:r>
              <a:rPr lang="it-IT" sz="2200" dirty="0" err="1" smtClean="0"/>
              <a:t>former</a:t>
            </a:r>
            <a:r>
              <a:rPr lang="it-IT" sz="2200" dirty="0" smtClean="0"/>
              <a:t> </a:t>
            </a:r>
            <a:r>
              <a:rPr lang="it-IT" sz="2200" dirty="0" err="1" smtClean="0"/>
              <a:t>farmland</a:t>
            </a:r>
            <a:r>
              <a:rPr lang="it-IT" sz="2200" dirty="0" smtClean="0"/>
              <a:t>. The </a:t>
            </a:r>
            <a:r>
              <a:rPr lang="it-IT" sz="2200" dirty="0" err="1" smtClean="0"/>
              <a:t>Dutch</a:t>
            </a:r>
            <a:r>
              <a:rPr lang="it-IT" sz="2200" dirty="0" smtClean="0"/>
              <a:t> </a:t>
            </a:r>
            <a:r>
              <a:rPr lang="it-IT" sz="2200" dirty="0" err="1" smtClean="0"/>
              <a:t>worked</a:t>
            </a:r>
            <a:r>
              <a:rPr lang="it-IT" sz="2200" dirty="0" smtClean="0"/>
              <a:t> to </a:t>
            </a:r>
            <a:r>
              <a:rPr lang="it-IT" sz="2200" dirty="0" err="1" smtClean="0"/>
              <a:t>push</a:t>
            </a:r>
            <a:r>
              <a:rPr lang="it-IT" sz="2200" dirty="0" smtClean="0"/>
              <a:t> back the water of the Zuiderzee, building </a:t>
            </a:r>
            <a:r>
              <a:rPr lang="it-IT" sz="2200" dirty="0" err="1" smtClean="0"/>
              <a:t>dikes</a:t>
            </a:r>
            <a:r>
              <a:rPr lang="it-IT" sz="2200" dirty="0" smtClean="0"/>
              <a:t> and </a:t>
            </a:r>
            <a:r>
              <a:rPr lang="it-IT" sz="2200" dirty="0" err="1" smtClean="0"/>
              <a:t>creating</a:t>
            </a:r>
            <a:r>
              <a:rPr lang="it-IT" sz="2200" dirty="0" smtClean="0"/>
              <a:t> </a:t>
            </a:r>
            <a:r>
              <a:rPr lang="it-IT" sz="2200" dirty="0" err="1" smtClean="0"/>
              <a:t>polders</a:t>
            </a:r>
            <a:r>
              <a:rPr lang="it-IT" sz="2200" dirty="0" smtClean="0"/>
              <a:t>, </a:t>
            </a:r>
            <a:r>
              <a:rPr lang="it-IT" sz="2200" dirty="0" err="1" smtClean="0"/>
              <a:t>pieces</a:t>
            </a:r>
            <a:r>
              <a:rPr lang="it-IT" sz="2200" dirty="0" smtClean="0"/>
              <a:t> of </a:t>
            </a:r>
            <a:r>
              <a:rPr lang="it-IT" sz="2200" dirty="0" err="1" smtClean="0"/>
              <a:t>lands</a:t>
            </a:r>
            <a:r>
              <a:rPr lang="it-IT" sz="2200" dirty="0" smtClean="0"/>
              <a:t> </a:t>
            </a:r>
            <a:r>
              <a:rPr lang="it-IT" sz="2200" dirty="0" err="1" smtClean="0"/>
              <a:t>reclaimed</a:t>
            </a:r>
            <a:r>
              <a:rPr lang="it-IT" sz="2200" dirty="0" smtClean="0"/>
              <a:t> from water. </a:t>
            </a:r>
            <a:r>
              <a:rPr lang="it-IT" sz="2200" dirty="0" err="1" smtClean="0"/>
              <a:t>Canals</a:t>
            </a:r>
            <a:r>
              <a:rPr lang="it-IT" sz="2200" dirty="0" smtClean="0"/>
              <a:t> and </a:t>
            </a:r>
            <a:r>
              <a:rPr lang="it-IT" sz="2200" dirty="0" err="1" smtClean="0"/>
              <a:t>pumps</a:t>
            </a:r>
            <a:r>
              <a:rPr lang="it-IT" sz="2200" dirty="0" smtClean="0"/>
              <a:t> are </a:t>
            </a:r>
            <a:r>
              <a:rPr lang="it-IT" sz="2200" dirty="0" err="1" smtClean="0"/>
              <a:t>used</a:t>
            </a:r>
            <a:r>
              <a:rPr lang="it-IT" sz="2200" dirty="0" smtClean="0"/>
              <a:t> to </a:t>
            </a:r>
            <a:r>
              <a:rPr lang="it-IT" sz="2200" dirty="0" err="1" smtClean="0"/>
              <a:t>drain</a:t>
            </a:r>
            <a:r>
              <a:rPr lang="it-IT" sz="2200" dirty="0" smtClean="0"/>
              <a:t> the </a:t>
            </a:r>
            <a:r>
              <a:rPr lang="it-IT" sz="2200" dirty="0" err="1" smtClean="0"/>
              <a:t>land</a:t>
            </a:r>
            <a:r>
              <a:rPr lang="it-IT" sz="2200" dirty="0" smtClean="0"/>
              <a:t> and </a:t>
            </a:r>
            <a:r>
              <a:rPr lang="it-IT" sz="2200" dirty="0" err="1" smtClean="0"/>
              <a:t>keep</a:t>
            </a:r>
            <a:r>
              <a:rPr lang="it-IT" sz="2200" dirty="0" smtClean="0"/>
              <a:t> </a:t>
            </a:r>
            <a:r>
              <a:rPr lang="it-IT" sz="2200" dirty="0" err="1" smtClean="0"/>
              <a:t>it</a:t>
            </a:r>
            <a:r>
              <a:rPr lang="it-IT" sz="2200" dirty="0" smtClean="0"/>
              <a:t> dry. </a:t>
            </a:r>
            <a:r>
              <a:rPr lang="it-IT" sz="2200" dirty="0" err="1" smtClean="0"/>
              <a:t>Windmills</a:t>
            </a:r>
            <a:r>
              <a:rPr lang="it-IT" sz="2200" dirty="0" smtClean="0"/>
              <a:t> </a:t>
            </a:r>
            <a:r>
              <a:rPr lang="it-IT" sz="2200" dirty="0" err="1" smtClean="0"/>
              <a:t>had</a:t>
            </a:r>
            <a:r>
              <a:rPr lang="it-IT" sz="2200" dirty="0" smtClean="0"/>
              <a:t> </a:t>
            </a:r>
            <a:r>
              <a:rPr lang="it-IT" sz="2200" dirty="0" err="1" smtClean="0"/>
              <a:t>been</a:t>
            </a:r>
            <a:r>
              <a:rPr lang="it-IT" sz="2200" dirty="0" smtClean="0"/>
              <a:t> </a:t>
            </a:r>
            <a:r>
              <a:rPr lang="it-IT" sz="2200" dirty="0" err="1" smtClean="0"/>
              <a:t>used</a:t>
            </a:r>
            <a:r>
              <a:rPr lang="it-IT" sz="2200" dirty="0" smtClean="0"/>
              <a:t> to </a:t>
            </a:r>
            <a:r>
              <a:rPr lang="it-IT" sz="2200" dirty="0" err="1" smtClean="0"/>
              <a:t>pump</a:t>
            </a:r>
            <a:r>
              <a:rPr lang="it-IT" sz="2200" dirty="0" smtClean="0"/>
              <a:t> </a:t>
            </a:r>
            <a:r>
              <a:rPr lang="it-IT" sz="2200" dirty="0" err="1" smtClean="0"/>
              <a:t>excess</a:t>
            </a:r>
            <a:r>
              <a:rPr lang="it-IT" sz="2200" dirty="0" smtClean="0"/>
              <a:t> water off the fertile </a:t>
            </a:r>
            <a:r>
              <a:rPr lang="it-IT" sz="2200" dirty="0" err="1" smtClean="0"/>
              <a:t>soil</a:t>
            </a:r>
            <a:r>
              <a:rPr lang="it-IT" sz="2200" dirty="0" smtClean="0"/>
              <a:t>.</a:t>
            </a:r>
            <a:endParaRPr lang="it-IT" sz="2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7"/>
            <a:ext cx="472487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71663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93108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544</TotalTime>
  <Words>561</Words>
  <Application>Microsoft Office PowerPoint</Application>
  <PresentationFormat>Presentazione su schermo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THE</vt:lpstr>
      <vt:lpstr>WHERE ARE THEY?</vt:lpstr>
      <vt:lpstr>PHYSICAL GEOGRAPHY</vt:lpstr>
      <vt:lpstr>TYPICAL DUTCH PLACES</vt:lpstr>
      <vt:lpstr>POPULATION</vt:lpstr>
      <vt:lpstr>ECONOMY</vt:lpstr>
      <vt:lpstr>HISTORY</vt:lpstr>
      <vt:lpstr>KING GUGLIELMO ALESSANDRO</vt:lpstr>
      <vt:lpstr>POLDERS AND DIKES</vt:lpstr>
      <vt:lpstr>MAIN CITIES</vt:lpstr>
      <vt:lpstr>ROTTERDAM PORT</vt:lpstr>
      <vt:lpstr>CULTURE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NETHERLANDS</dc:title>
  <dc:creator>Utente</dc:creator>
  <cp:lastModifiedBy>ANNA</cp:lastModifiedBy>
  <cp:revision>58</cp:revision>
  <cp:lastPrinted>2015-02-26T20:49:33Z</cp:lastPrinted>
  <dcterms:created xsi:type="dcterms:W3CDTF">2015-01-19T16:17:26Z</dcterms:created>
  <dcterms:modified xsi:type="dcterms:W3CDTF">2015-02-27T17:50:54Z</dcterms:modified>
</cp:coreProperties>
</file>